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774" autoAdjust="0"/>
  </p:normalViewPr>
  <p:slideViewPr>
    <p:cSldViewPr snapToGrid="0" snapToObjects="1">
      <p:cViewPr varScale="1">
        <p:scale>
          <a:sx n="59" d="100"/>
          <a:sy n="59" d="100"/>
        </p:scale>
        <p:origin x="-2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46155-EE8C-6746-8306-9DB06F6C5FF2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E12C9-04E6-6D4D-BC46-ED036ECD9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3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189D-ADF6-49A4-8627-545FCF31F2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EC436B-6FE4-6B4A-A177-29938E79507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9" y="4343703"/>
            <a:ext cx="5485804" cy="4115405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88BE6-9F6B-41A5-9981-2530173D5B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3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1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99274B-176E-435C-8857-84979719B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9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1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6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0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CB05-1A6D-2344-A11D-9CAE5E007E4B}" type="datetimeFigureOut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0D1C-BB52-B94B-AB18-372055B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High-Performance Querying</a:t>
            </a:r>
            <a:br>
              <a:rPr lang="en-US" dirty="0" smtClean="0"/>
            </a:br>
            <a:r>
              <a:rPr lang="en-US" dirty="0" smtClean="0"/>
              <a:t>on RAW data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Anastasia Ailamaki</a:t>
            </a:r>
          </a:p>
          <a:p>
            <a:r>
              <a:rPr lang="en-US" dirty="0" smtClean="0"/>
              <a:t>EPFL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95400"/>
            <a:ext cx="9271604" cy="4348439"/>
            <a:chOff x="259325" y="1452684"/>
            <a:chExt cx="8733721" cy="3792027"/>
          </a:xfrm>
        </p:grpSpPr>
        <p:sp>
          <p:nvSpPr>
            <p:cNvPr id="4" name="TextBox 3"/>
            <p:cNvSpPr txBox="1"/>
            <p:nvPr/>
          </p:nvSpPr>
          <p:spPr>
            <a:xfrm>
              <a:off x="3991850" y="4788441"/>
              <a:ext cx="5001196" cy="45627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Source: </a:t>
              </a:r>
              <a:r>
                <a:rPr lang="en-US" sz="1400" b="1" i="1" dirty="0" smtClean="0">
                  <a:solidFill>
                    <a:srgbClr val="000000"/>
                  </a:solidFill>
                </a:rPr>
                <a:t>“An Overview of Business Intelligence Technology”.</a:t>
              </a:r>
            </a:p>
            <a:p>
              <a:r>
                <a:rPr lang="en-US" sz="1400" i="1" dirty="0">
                  <a:solidFill>
                    <a:srgbClr val="000000"/>
                  </a:solidFill>
                </a:rPr>
                <a:t>	</a:t>
              </a:r>
              <a:r>
                <a:rPr lang="en-US" sz="1400" i="1" dirty="0" smtClean="0">
                  <a:solidFill>
                    <a:srgbClr val="000000"/>
                  </a:solidFill>
                </a:rPr>
                <a:t>S. </a:t>
              </a:r>
              <a:r>
                <a:rPr lang="en-US" sz="1400" i="1" dirty="0" err="1" smtClean="0">
                  <a:solidFill>
                    <a:srgbClr val="000000"/>
                  </a:solidFill>
                </a:rPr>
                <a:t>Chaudhuri</a:t>
              </a:r>
              <a:r>
                <a:rPr lang="en-US" sz="1400" i="1" dirty="0" smtClean="0">
                  <a:solidFill>
                    <a:srgbClr val="000000"/>
                  </a:solidFill>
                </a:rPr>
                <a:t>, U. </a:t>
              </a:r>
              <a:r>
                <a:rPr lang="en-US" sz="1400" i="1" dirty="0" err="1" smtClean="0">
                  <a:solidFill>
                    <a:srgbClr val="000000"/>
                  </a:solidFill>
                </a:rPr>
                <a:t>Dayal</a:t>
              </a:r>
              <a:r>
                <a:rPr lang="en-US" sz="1400" i="1" dirty="0" smtClean="0">
                  <a:solidFill>
                    <a:srgbClr val="000000"/>
                  </a:solidFill>
                </a:rPr>
                <a:t>, V. </a:t>
              </a:r>
              <a:r>
                <a:rPr lang="en-US" sz="1400" i="1" dirty="0" err="1" smtClean="0">
                  <a:solidFill>
                    <a:srgbClr val="000000"/>
                  </a:solidFill>
                </a:rPr>
                <a:t>Narasayya</a:t>
              </a:r>
              <a:r>
                <a:rPr lang="en-US" sz="1400" i="1" dirty="0">
                  <a:solidFill>
                    <a:srgbClr val="000000"/>
                  </a:solidFill>
                </a:rPr>
                <a:t>.</a:t>
              </a:r>
              <a:r>
                <a:rPr lang="en-US" sz="1400" i="1" dirty="0" smtClean="0">
                  <a:solidFill>
                    <a:srgbClr val="000000"/>
                  </a:solidFill>
                </a:rPr>
                <a:t> CACM August 2011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59325" y="1452684"/>
              <a:ext cx="8613521" cy="3344468"/>
              <a:chOff x="259325" y="1452684"/>
              <a:chExt cx="8613521" cy="3344468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325" y="1452684"/>
                <a:ext cx="8613521" cy="3344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259325" y="1452684"/>
                <a:ext cx="8608383" cy="334446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itle 1"/>
          <p:cNvSpPr txBox="1">
            <a:spLocks/>
          </p:cNvSpPr>
          <p:nvPr/>
        </p:nvSpPr>
        <p:spPr bwMode="auto">
          <a:xfrm>
            <a:off x="77754" y="274638"/>
            <a:ext cx="8991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4800" dirty="0" smtClean="0"/>
              <a:t>create a database to run queries</a:t>
            </a:r>
            <a:endParaRPr lang="el-GR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514600"/>
            <a:ext cx="1144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RAW DATA FILES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2514600"/>
            <a:ext cx="1144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LOAD INTO DB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299662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/>
                <a:cs typeface="Calibri"/>
              </a:rPr>
              <a:t>QUERY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27432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REPORT RESULTS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6858514" y="3022316"/>
            <a:ext cx="26670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APPLICATIONS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882" y="5066566"/>
            <a:ext cx="9144000" cy="1826141"/>
          </a:xfrm>
          <a:prstGeom prst="rect">
            <a:avLst/>
          </a:prstGeom>
          <a:solidFill>
            <a:schemeClr val="bg1">
              <a:alpha val="82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data-</a:t>
            </a:r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to-</a:t>
            </a:r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query time </a:t>
            </a:r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too long</a:t>
            </a: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data “locked” in vendor</a:t>
            </a: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private data: no move, no copy</a:t>
            </a:r>
          </a:p>
        </p:txBody>
      </p:sp>
    </p:spTree>
    <p:extLst>
      <p:ext uri="{BB962C8B-B14F-4D97-AF65-F5344CB8AC3E}">
        <p14:creationId xmlns:p14="http://schemas.microsoft.com/office/powerpoint/2010/main" val="10582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8845" y="171104"/>
            <a:ext cx="8486215" cy="5969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b="1" dirty="0" smtClean="0">
                <a:cs typeface="+mj-cs"/>
              </a:rPr>
              <a:t>run queries to create </a:t>
            </a:r>
            <a:r>
              <a:rPr lang="en-US" sz="4800" b="1" dirty="0" smtClean="0">
                <a:cs typeface="+mj-cs"/>
              </a:rPr>
              <a:t>a database</a:t>
            </a:r>
            <a:endParaRPr lang="en-US" sz="4800" b="1" dirty="0" smtClean="0">
              <a:cs typeface="+mj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6630" y="984805"/>
            <a:ext cx="8168933" cy="4885151"/>
            <a:chOff x="982063" y="1447800"/>
            <a:chExt cx="4926878" cy="2972400"/>
          </a:xfrm>
        </p:grpSpPr>
        <p:sp>
          <p:nvSpPr>
            <p:cNvPr id="5" name="Oval 4"/>
            <p:cNvSpPr/>
            <p:nvPr/>
          </p:nvSpPr>
          <p:spPr>
            <a:xfrm>
              <a:off x="2438400" y="1981200"/>
              <a:ext cx="3003450" cy="1905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352" y="2102063"/>
              <a:ext cx="2743200" cy="182880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2576807"/>
                </a:avLst>
              </a:prstTxWarp>
              <a:spAutoFit/>
            </a:bodyPr>
            <a:lstStyle/>
            <a:p>
              <a:pPr algn="ctr"/>
              <a:r>
                <a:rPr lang="en-US" sz="3200" b="1" dirty="0" smtClean="0"/>
                <a:t>Data </a:t>
              </a:r>
              <a:r>
                <a:rPr lang="en-US" sz="3200" b="1" dirty="0" smtClean="0"/>
                <a:t>Virtualization and Harmonization</a:t>
              </a:r>
              <a:endParaRPr lang="en-US" sz="32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81775" y="2209800"/>
              <a:ext cx="2517450" cy="14478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gnetic Disk 5"/>
            <p:cNvSpPr/>
            <p:nvPr/>
          </p:nvSpPr>
          <p:spPr>
            <a:xfrm>
              <a:off x="4079061" y="2514368"/>
              <a:ext cx="569139" cy="609832"/>
            </a:xfrm>
            <a:prstGeom prst="flowChartMagneticDisk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05400" y="1477800"/>
              <a:ext cx="1040700" cy="457200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MapReduce</a:t>
              </a:r>
              <a:r>
                <a:rPr lang="en-US" sz="2400" dirty="0" smtClean="0"/>
                <a:t> Engine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43400" y="1447800"/>
              <a:ext cx="1034400" cy="457200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Relational DBMS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3886200"/>
              <a:ext cx="1034400" cy="457200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Reporting Server</a:t>
              </a:r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1000" y="3963000"/>
              <a:ext cx="1047000" cy="457200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Spreadsheet</a:t>
              </a: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82063" y="2648632"/>
              <a:ext cx="1243637" cy="457200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Enterprise Search Engine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133600"/>
              <a:ext cx="346341" cy="468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…</a:t>
              </a:r>
              <a:endParaRPr lang="en-US" sz="4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2754868"/>
              <a:ext cx="346341" cy="468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…</a:t>
              </a:r>
              <a:endParaRPr lang="en-US" sz="4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1600" y="3364468"/>
              <a:ext cx="346341" cy="468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…</a:t>
              </a:r>
              <a:endParaRPr lang="en-US" sz="4400" dirty="0"/>
            </a:p>
          </p:txBody>
        </p:sp>
        <p:sp>
          <p:nvSpPr>
            <p:cNvPr id="17" name="Up-Down Arrow 16"/>
            <p:cNvSpPr/>
            <p:nvPr/>
          </p:nvSpPr>
          <p:spPr>
            <a:xfrm rot="19337192">
              <a:off x="2966369" y="1927734"/>
              <a:ext cx="152400" cy="228600"/>
            </a:xfrm>
            <a:prstGeom prst="upDownArrow">
              <a:avLst/>
            </a:prstGeom>
            <a:ln w="9525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sp>
          <p:nvSpPr>
            <p:cNvPr id="18" name="Up-Down Arrow 17"/>
            <p:cNvSpPr/>
            <p:nvPr/>
          </p:nvSpPr>
          <p:spPr>
            <a:xfrm rot="974895">
              <a:off x="4784400" y="1927734"/>
              <a:ext cx="152400" cy="228600"/>
            </a:xfrm>
            <a:prstGeom prst="upDownArrow">
              <a:avLst/>
            </a:prstGeom>
            <a:ln w="9525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sp>
          <p:nvSpPr>
            <p:cNvPr id="19" name="Up-Down Arrow 18"/>
            <p:cNvSpPr/>
            <p:nvPr/>
          </p:nvSpPr>
          <p:spPr>
            <a:xfrm rot="16200000">
              <a:off x="2263799" y="2762933"/>
              <a:ext cx="152400" cy="228600"/>
            </a:xfrm>
            <a:prstGeom prst="upDownArrow">
              <a:avLst/>
            </a:prstGeom>
            <a:ln w="9525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sp>
          <p:nvSpPr>
            <p:cNvPr id="20" name="Up-Down Arrow 19"/>
            <p:cNvSpPr/>
            <p:nvPr/>
          </p:nvSpPr>
          <p:spPr>
            <a:xfrm rot="12532066">
              <a:off x="2788914" y="3635014"/>
              <a:ext cx="152400" cy="228600"/>
            </a:xfrm>
            <a:prstGeom prst="upDownArrow">
              <a:avLst/>
            </a:prstGeom>
            <a:ln w="9525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sp>
          <p:nvSpPr>
            <p:cNvPr id="21" name="Up-Down Arrow 20"/>
            <p:cNvSpPr/>
            <p:nvPr/>
          </p:nvSpPr>
          <p:spPr>
            <a:xfrm rot="8936206">
              <a:off x="4655789" y="3746252"/>
              <a:ext cx="152400" cy="228600"/>
            </a:xfrm>
            <a:prstGeom prst="upDownArrow">
              <a:avLst/>
            </a:prstGeom>
            <a:ln w="9525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39770" y="3080519"/>
              <a:ext cx="957636" cy="617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External </a:t>
              </a:r>
              <a:r>
                <a:rPr lang="en-US" sz="2000" dirty="0" smtClean="0"/>
                <a:t>Data</a:t>
              </a:r>
            </a:p>
            <a:p>
              <a:pPr algn="ctr"/>
              <a:r>
                <a:rPr lang="en-US" sz="2000" dirty="0" smtClean="0"/>
                <a:t>Sources</a:t>
              </a:r>
              <a:endParaRPr lang="en-US" sz="2000" dirty="0"/>
            </a:p>
            <a:p>
              <a:pPr algn="ctr"/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49997" y="3080519"/>
              <a:ext cx="858690" cy="4307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Operational</a:t>
              </a:r>
            </a:p>
            <a:p>
              <a:pPr algn="ctr"/>
              <a:r>
                <a:rPr lang="en-US" sz="2000" dirty="0" smtClean="0"/>
                <a:t>Databases</a:t>
              </a:r>
              <a:endParaRPr lang="en-US" sz="2000" dirty="0"/>
            </a:p>
          </p:txBody>
        </p:sp>
        <p:sp>
          <p:nvSpPr>
            <p:cNvPr id="24" name="Flowchart: Multidocument 3"/>
            <p:cNvSpPr/>
            <p:nvPr/>
          </p:nvSpPr>
          <p:spPr>
            <a:xfrm>
              <a:off x="3276600" y="2534332"/>
              <a:ext cx="555950" cy="571500"/>
            </a:xfrm>
            <a:prstGeom prst="flowChartMultidocumen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/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61722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invest only in interesting data</a:t>
            </a:r>
            <a:endParaRPr lang="en-US" sz="4000" b="1" dirty="0">
              <a:solidFill>
                <a:srgbClr val="000090"/>
              </a:solidFill>
              <a:latin typeface="calibri (Headings)"/>
              <a:cs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19488824"/>
      </p:ext>
    </p:extLst>
  </p:cSld>
  <p:clrMapOvr>
    <a:masterClrMapping/>
  </p:clrMapOvr>
  <p:transition xmlns:p14="http://schemas.microsoft.com/office/powerpoint/2010/main" advTm="7603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for you to say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ETL</a:t>
            </a:r>
          </a:p>
          <a:p>
            <a:r>
              <a:rPr lang="en-US" dirty="0" smtClean="0"/>
              <a:t>Declarative querying is king</a:t>
            </a:r>
          </a:p>
          <a:p>
            <a:r>
              <a:rPr lang="en-US" dirty="0" smtClean="0"/>
              <a:t>Complex data: tables; arrays; hierarchies</a:t>
            </a:r>
          </a:p>
          <a:p>
            <a:r>
              <a:rPr lang="en-US" dirty="0" smtClean="0"/>
              <a:t>large-scale vertical integration</a:t>
            </a:r>
          </a:p>
          <a:p>
            <a:r>
              <a:rPr lang="en-US" dirty="0" smtClean="0"/>
              <a:t>Flexibility: multiple file formats; no static schemas; …</a:t>
            </a:r>
          </a:p>
          <a:p>
            <a:r>
              <a:rPr lang="en-US" dirty="0" smtClean="0"/>
              <a:t>Efficiency!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7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Higgs analysis with RAW</a:t>
            </a:r>
            <a:endParaRPr lang="en-US" sz="4800" b="1" dirty="0"/>
          </a:p>
        </p:txBody>
      </p:sp>
      <p:sp>
        <p:nvSpPr>
          <p:cNvPr id="5" name="Flowchart: Document 4"/>
          <p:cNvSpPr/>
          <p:nvPr/>
        </p:nvSpPr>
        <p:spPr>
          <a:xfrm>
            <a:off x="7506922" y="5272364"/>
            <a:ext cx="762000" cy="8382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5766264" y="5272364"/>
            <a:ext cx="1066800" cy="1066800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698" y="1565822"/>
            <a:ext cx="5352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dirty="0" err="1" smtClean="0"/>
              <a:t>event.jet</a:t>
            </a:r>
            <a:r>
              <a:rPr lang="en-US" sz="2000" dirty="0" smtClean="0"/>
              <a:t>…</a:t>
            </a:r>
          </a:p>
          <a:p>
            <a:r>
              <a:rPr lang="en-US" sz="2000" dirty="0" smtClean="0"/>
              <a:t>FROM goodruns.CSV, atlas001.root</a:t>
            </a:r>
          </a:p>
          <a:p>
            <a:r>
              <a:rPr lang="en-US" sz="2000" dirty="0" smtClean="0"/>
              <a:t>WHERE </a:t>
            </a:r>
            <a:r>
              <a:rPr lang="en-US" sz="2000" dirty="0" err="1" smtClean="0"/>
              <a:t>csv.RunNumber</a:t>
            </a:r>
            <a:r>
              <a:rPr lang="en-US" sz="2000" dirty="0" smtClean="0"/>
              <a:t> == </a:t>
            </a:r>
            <a:r>
              <a:rPr lang="en-US" sz="2000" dirty="0" err="1" smtClean="0"/>
              <a:t>root.RunNumber</a:t>
            </a:r>
            <a:r>
              <a:rPr lang="en-US" sz="2000" dirty="0" smtClean="0"/>
              <a:t> AND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root.EF_2mu13 == TRUE AND …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6783456" y="1762034"/>
            <a:ext cx="49589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81530" y="2561936"/>
            <a:ext cx="49589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442664" y="2561936"/>
            <a:ext cx="49589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563384" y="3341132"/>
            <a:ext cx="495897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785" y="161507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60655" y="3258111"/>
            <a:ext cx="60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</a:t>
            </a:r>
          </a:p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99864" y="2467370"/>
            <a:ext cx="60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</a:t>
            </a:r>
          </a:p>
          <a:p>
            <a:r>
              <a:rPr lang="en-US" dirty="0" err="1" smtClean="0"/>
              <a:t>csv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50523" y="2605870"/>
            <a:ext cx="63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0" idx="3"/>
          </p:cNvCxnSpPr>
          <p:nvPr/>
        </p:nvCxnSpPr>
        <p:spPr>
          <a:xfrm flipV="1">
            <a:off x="5922592" y="2952181"/>
            <a:ext cx="331560" cy="405098"/>
          </a:xfrm>
          <a:prstGeom prst="straightConnector1">
            <a:avLst/>
          </a:prstGeom>
          <a:ln w="28575">
            <a:solidFill>
              <a:schemeClr val="tx1"/>
            </a:solidFill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11647" y="2156838"/>
            <a:ext cx="331560" cy="405098"/>
          </a:xfrm>
          <a:prstGeom prst="straightConnector1">
            <a:avLst/>
          </a:prstGeom>
          <a:ln w="28575">
            <a:solidFill>
              <a:schemeClr val="tx1"/>
            </a:solidFill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224009" y="2163643"/>
            <a:ext cx="331560" cy="405098"/>
          </a:xfrm>
          <a:prstGeom prst="straightConnector1">
            <a:avLst/>
          </a:prstGeom>
          <a:ln w="28575">
            <a:solidFill>
              <a:schemeClr val="tx1"/>
            </a:solidFill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4"/>
            <a:endCxn id="6" idx="0"/>
          </p:cNvCxnSpPr>
          <p:nvPr/>
        </p:nvCxnSpPr>
        <p:spPr>
          <a:xfrm>
            <a:off x="5811333" y="3798332"/>
            <a:ext cx="561723" cy="1474032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" idx="0"/>
          </p:cNvCxnSpPr>
          <p:nvPr/>
        </p:nvCxnSpPr>
        <p:spPr>
          <a:xfrm>
            <a:off x="7702555" y="3019136"/>
            <a:ext cx="185367" cy="225322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569" y="6077554"/>
            <a:ext cx="1742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… containing</a:t>
            </a:r>
          </a:p>
          <a:p>
            <a:r>
              <a:rPr lang="en-US" sz="1400" b="1" dirty="0" smtClean="0"/>
              <a:t>“good” run numbers </a:t>
            </a:r>
            <a:endParaRPr lang="en-US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85226" y="6248400"/>
            <a:ext cx="1253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… containing</a:t>
            </a:r>
          </a:p>
          <a:p>
            <a:r>
              <a:rPr lang="en-US" sz="1400" b="1" dirty="0"/>
              <a:t>p</a:t>
            </a:r>
            <a:r>
              <a:rPr lang="en-US" sz="1400" b="1" dirty="0" smtClean="0"/>
              <a:t>hysics events</a:t>
            </a:r>
            <a:endParaRPr lang="en-US" sz="1400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7031404" y="1552294"/>
            <a:ext cx="3500" cy="202549"/>
          </a:xfrm>
          <a:prstGeom prst="straightConnector1">
            <a:avLst/>
          </a:prstGeom>
          <a:ln w="28575">
            <a:solidFill>
              <a:schemeClr val="tx1"/>
            </a:solidFill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Lightning Bolt 22"/>
          <p:cNvSpPr/>
          <p:nvPr/>
        </p:nvSpPr>
        <p:spPr>
          <a:xfrm>
            <a:off x="5529119" y="3239869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ightning Bolt 33"/>
          <p:cNvSpPr/>
          <p:nvPr/>
        </p:nvSpPr>
        <p:spPr>
          <a:xfrm>
            <a:off x="7350343" y="2442985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ghtning Bolt 36"/>
          <p:cNvSpPr/>
          <p:nvPr/>
        </p:nvSpPr>
        <p:spPr>
          <a:xfrm>
            <a:off x="6088372" y="2438185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ghtning Bolt 37"/>
          <p:cNvSpPr/>
          <p:nvPr/>
        </p:nvSpPr>
        <p:spPr>
          <a:xfrm>
            <a:off x="6725831" y="1653568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ightning Bolt 38"/>
          <p:cNvSpPr/>
          <p:nvPr/>
        </p:nvSpPr>
        <p:spPr>
          <a:xfrm>
            <a:off x="148297" y="3801465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05498" y="3865059"/>
            <a:ext cx="419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Code Generate the Access Paths</a:t>
            </a:r>
            <a:endParaRPr lang="en-US" sz="2400" dirty="0"/>
          </a:p>
        </p:txBody>
      </p:sp>
      <p:sp>
        <p:nvSpPr>
          <p:cNvPr id="41" name="Lightning Bolt 40"/>
          <p:cNvSpPr/>
          <p:nvPr/>
        </p:nvSpPr>
        <p:spPr>
          <a:xfrm>
            <a:off x="148296" y="4474247"/>
            <a:ext cx="618145" cy="646331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05497" y="4537841"/>
            <a:ext cx="3384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Code Generate the Query</a:t>
            </a:r>
            <a:endParaRPr lang="en-US" sz="2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73077" y="5316316"/>
            <a:ext cx="768583" cy="565132"/>
            <a:chOff x="150698" y="5386664"/>
            <a:chExt cx="768583" cy="565132"/>
          </a:xfrm>
        </p:grpSpPr>
        <p:sp>
          <p:nvSpPr>
            <p:cNvPr id="43" name="Parallelogram 42"/>
            <p:cNvSpPr/>
            <p:nvPr/>
          </p:nvSpPr>
          <p:spPr>
            <a:xfrm>
              <a:off x="150698" y="5394860"/>
              <a:ext cx="768583" cy="556936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304800" y="5394860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57200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609432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46888" y="5547260"/>
              <a:ext cx="6027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3" idx="5"/>
              <a:endCxn id="43" idx="2"/>
            </p:cNvCxnSpPr>
            <p:nvPr/>
          </p:nvCxnSpPr>
          <p:spPr>
            <a:xfrm>
              <a:off x="220315" y="5673328"/>
              <a:ext cx="6293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73157" y="5805764"/>
              <a:ext cx="649224" cy="3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766441" y="5363951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Build Position and Data Caches</a:t>
            </a:r>
            <a:endParaRPr lang="en-US" sz="2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5412947" y="5064078"/>
            <a:ext cx="768583" cy="565132"/>
            <a:chOff x="150698" y="5386664"/>
            <a:chExt cx="768583" cy="565132"/>
          </a:xfrm>
        </p:grpSpPr>
        <p:sp>
          <p:nvSpPr>
            <p:cNvPr id="69" name="Parallelogram 68"/>
            <p:cNvSpPr/>
            <p:nvPr/>
          </p:nvSpPr>
          <p:spPr>
            <a:xfrm>
              <a:off x="150698" y="5394860"/>
              <a:ext cx="768583" cy="556936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04800" y="5394860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457200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09432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46888" y="5547260"/>
              <a:ext cx="6027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9" idx="5"/>
              <a:endCxn id="69" idx="2"/>
            </p:cNvCxnSpPr>
            <p:nvPr/>
          </p:nvCxnSpPr>
          <p:spPr>
            <a:xfrm>
              <a:off x="220315" y="5673328"/>
              <a:ext cx="6293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173157" y="5805764"/>
              <a:ext cx="649224" cy="3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131281" y="4921306"/>
            <a:ext cx="768583" cy="565132"/>
            <a:chOff x="150698" y="5386664"/>
            <a:chExt cx="768583" cy="565132"/>
          </a:xfrm>
        </p:grpSpPr>
        <p:sp>
          <p:nvSpPr>
            <p:cNvPr id="77" name="Parallelogram 76"/>
            <p:cNvSpPr/>
            <p:nvPr/>
          </p:nvSpPr>
          <p:spPr>
            <a:xfrm>
              <a:off x="150698" y="5394860"/>
              <a:ext cx="768583" cy="556936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304800" y="5394860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457200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09432" y="5386664"/>
              <a:ext cx="152568" cy="556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46888" y="5547260"/>
              <a:ext cx="6027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5"/>
              <a:endCxn id="77" idx="2"/>
            </p:cNvCxnSpPr>
            <p:nvPr/>
          </p:nvCxnSpPr>
          <p:spPr>
            <a:xfrm>
              <a:off x="220315" y="5673328"/>
              <a:ext cx="6293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173157" y="5805764"/>
              <a:ext cx="649224" cy="3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0" y="61722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90"/>
                </a:solidFill>
                <a:latin typeface="calibri (Headings)"/>
                <a:cs typeface="calibri (Headings)"/>
              </a:rPr>
              <a:t>RAW is 100x faster</a:t>
            </a:r>
            <a:endParaRPr lang="en-US" sz="4000" b="1" dirty="0">
              <a:solidFill>
                <a:srgbClr val="000090"/>
              </a:solidFill>
              <a:latin typeface="calibri (Headings)"/>
              <a:cs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08766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23" grpId="0" animBg="1"/>
      <p:bldP spid="34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/>
      <p:bldP spid="67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192</Words>
  <Application>Microsoft Macintosh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High-Performance Querying on RAW data </vt:lpstr>
      <vt:lpstr>PowerPoint Presentation</vt:lpstr>
      <vt:lpstr>run queries to create a database</vt:lpstr>
      <vt:lpstr>easy for you to say</vt:lpstr>
      <vt:lpstr>Higgs analysis with RAW</vt:lpstr>
    </vt:vector>
  </TitlesOfParts>
  <Company>EPFL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High-Performance Querying </dc:title>
  <dc:creator>Anastasia Ailamaki</dc:creator>
  <cp:lastModifiedBy>Anastasia Ailamaki</cp:lastModifiedBy>
  <cp:revision>8</cp:revision>
  <dcterms:created xsi:type="dcterms:W3CDTF">2013-10-13T09:22:01Z</dcterms:created>
  <dcterms:modified xsi:type="dcterms:W3CDTF">2013-10-14T14:40:45Z</dcterms:modified>
</cp:coreProperties>
</file>