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93" r:id="rId2"/>
  </p:sldMasterIdLst>
  <p:notesMasterIdLst>
    <p:notesMasterId r:id="rId8"/>
  </p:notesMasterIdLst>
  <p:handoutMasterIdLst>
    <p:handoutMasterId r:id="rId9"/>
  </p:handoutMasterIdLst>
  <p:sldIdLst>
    <p:sldId id="308" r:id="rId3"/>
    <p:sldId id="309" r:id="rId4"/>
    <p:sldId id="313" r:id="rId5"/>
    <p:sldId id="311" r:id="rId6"/>
    <p:sldId id="312" r:id="rId7"/>
  </p:sldIdLst>
  <p:sldSz cx="9144000" cy="6858000" type="screen4x3"/>
  <p:notesSz cx="7010400" cy="9296400"/>
  <p:custDataLst>
    <p:tags r:id="rId10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itanya Gokhal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009A46"/>
    <a:srgbClr val="FC6204"/>
    <a:srgbClr val="FFFF00"/>
    <a:srgbClr val="D9D9FF"/>
    <a:srgbClr val="C9C9FF"/>
  </p:clrMru>
</p:presentationPr>
</file>

<file path=ppt/tableStyles.xml><?xml version="1.0" encoding="utf-8"?>
<a:tblStyleLst xmlns:a="http://schemas.openxmlformats.org/drawingml/2006/main" def="{90651C3A-4460-11DB-9652-00E08161165F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 snapToGrid="0"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D67B7D-4717-4A44-AAF8-5D87FD002E40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21906-8673-4EA2-89C1-AADC4541A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37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71" algn="l" defTabSz="9137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43" algn="l" defTabSz="9137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17" algn="l" defTabSz="9137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486" algn="l" defTabSz="9137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358" algn="l" defTabSz="9137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29" algn="l" defTabSz="9137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01" algn="l" defTabSz="9137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972" algn="l" defTabSz="9137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210" y="8829955"/>
            <a:ext cx="3038589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CFE1B0C4-291E-4F1F-BE3F-0280AD7DEA9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7388"/>
            <a:ext cx="4681537" cy="350996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30" indent="0">
              <a:buNone/>
              <a:defRPr sz="1800"/>
            </a:lvl2pPr>
            <a:lvl3pPr marL="913461" indent="0">
              <a:buNone/>
              <a:defRPr sz="1600"/>
            </a:lvl3pPr>
            <a:lvl4pPr marL="1370197" indent="0">
              <a:buNone/>
              <a:defRPr sz="1400"/>
            </a:lvl4pPr>
            <a:lvl5pPr marL="1826924" indent="0">
              <a:buNone/>
              <a:defRPr sz="1400"/>
            </a:lvl5pPr>
            <a:lvl6pPr marL="2283654" indent="0">
              <a:buNone/>
              <a:defRPr sz="1400"/>
            </a:lvl6pPr>
            <a:lvl7pPr marL="2740385" indent="0">
              <a:buNone/>
              <a:defRPr sz="1400"/>
            </a:lvl7pPr>
            <a:lvl8pPr marL="3197116" indent="0">
              <a:buNone/>
              <a:defRPr sz="1400"/>
            </a:lvl8pPr>
            <a:lvl9pPr marL="36538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30" indent="0">
              <a:buNone/>
              <a:defRPr sz="2000" b="1"/>
            </a:lvl2pPr>
            <a:lvl3pPr marL="913461" indent="0">
              <a:buNone/>
              <a:defRPr sz="1800" b="1"/>
            </a:lvl3pPr>
            <a:lvl4pPr marL="1370197" indent="0">
              <a:buNone/>
              <a:defRPr sz="1600" b="1"/>
            </a:lvl4pPr>
            <a:lvl5pPr marL="1826924" indent="0">
              <a:buNone/>
              <a:defRPr sz="1600" b="1"/>
            </a:lvl5pPr>
            <a:lvl6pPr marL="2283654" indent="0">
              <a:buNone/>
              <a:defRPr sz="1600" b="1"/>
            </a:lvl6pPr>
            <a:lvl7pPr marL="2740385" indent="0">
              <a:buNone/>
              <a:defRPr sz="1600" b="1"/>
            </a:lvl7pPr>
            <a:lvl8pPr marL="3197116" indent="0">
              <a:buNone/>
              <a:defRPr sz="1600" b="1"/>
            </a:lvl8pPr>
            <a:lvl9pPr marL="36538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30" indent="0">
              <a:buNone/>
              <a:defRPr sz="2800"/>
            </a:lvl2pPr>
            <a:lvl3pPr marL="913461" indent="0">
              <a:buNone/>
              <a:defRPr sz="2400"/>
            </a:lvl3pPr>
            <a:lvl4pPr marL="1370197" indent="0">
              <a:buNone/>
              <a:defRPr sz="2000"/>
            </a:lvl4pPr>
            <a:lvl5pPr marL="1826924" indent="0">
              <a:buNone/>
              <a:defRPr sz="2000"/>
            </a:lvl5pPr>
            <a:lvl6pPr marL="2283654" indent="0">
              <a:buNone/>
              <a:defRPr sz="2000"/>
            </a:lvl6pPr>
            <a:lvl7pPr marL="2740385" indent="0">
              <a:buNone/>
              <a:defRPr sz="2000"/>
            </a:lvl7pPr>
            <a:lvl8pPr marL="3197116" indent="0">
              <a:buNone/>
              <a:defRPr sz="2000"/>
            </a:lvl8pPr>
            <a:lvl9pPr marL="36538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30" indent="0">
              <a:buNone/>
              <a:defRPr sz="1200"/>
            </a:lvl2pPr>
            <a:lvl3pPr marL="913461" indent="0">
              <a:buNone/>
              <a:defRPr sz="1000"/>
            </a:lvl3pPr>
            <a:lvl4pPr marL="1370197" indent="0">
              <a:buNone/>
              <a:defRPr sz="900"/>
            </a:lvl4pPr>
            <a:lvl5pPr marL="1826924" indent="0">
              <a:buNone/>
              <a:defRPr sz="900"/>
            </a:lvl5pPr>
            <a:lvl6pPr marL="2283654" indent="0">
              <a:buNone/>
              <a:defRPr sz="900"/>
            </a:lvl6pPr>
            <a:lvl7pPr marL="2740385" indent="0">
              <a:buNone/>
              <a:defRPr sz="900"/>
            </a:lvl7pPr>
            <a:lvl8pPr marL="3197116" indent="0">
              <a:buNone/>
              <a:defRPr sz="900"/>
            </a:lvl8pPr>
            <a:lvl9pPr marL="36538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10/23/2013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73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461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197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6924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188" indent="-2854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1828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8559" indent="-22836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529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202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875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5480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2212" indent="-2283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30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61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97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92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654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385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11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846" algn="l" defTabSz="913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731173" y="2732691"/>
            <a:ext cx="4603532" cy="1210548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dirty="0" smtClean="0"/>
              <a:t>AnHai Doan</a:t>
            </a:r>
          </a:p>
          <a:p>
            <a:pPr algn="l">
              <a:lnSpc>
                <a:spcPct val="90000"/>
              </a:lnSpc>
            </a:pPr>
            <a:r>
              <a:rPr lang="en-US" sz="2800" dirty="0" smtClean="0"/>
              <a:t>University of Wisconsin  </a:t>
            </a:r>
            <a:endParaRPr lang="en-US" sz="2800" i="1" dirty="0" smtClean="0"/>
          </a:p>
          <a:p>
            <a:pPr algn="r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2113" y="717392"/>
            <a:ext cx="8751887" cy="16891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Big Data, Big Knowledge, and Big Crowd</a:t>
            </a:r>
            <a:endParaRPr lang="en-US" dirty="0"/>
          </a:p>
        </p:txBody>
      </p:sp>
      <p:pic>
        <p:nvPicPr>
          <p:cNvPr id="16387" name="Picture 8" descr="white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848" y="2464669"/>
            <a:ext cx="1084716" cy="1709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9297"/>
            <a:ext cx="9144000" cy="5181600"/>
          </a:xfrm>
        </p:spPr>
        <p:txBody>
          <a:bodyPr/>
          <a:lstStyle/>
          <a:p>
            <a:r>
              <a:rPr lang="en-US" dirty="0" smtClean="0"/>
              <a:t>The world has changed; now everything is data centric</a:t>
            </a:r>
          </a:p>
          <a:p>
            <a:pPr lvl="1"/>
            <a:r>
              <a:rPr lang="en-US" dirty="0" smtClean="0"/>
              <a:t>everyone collects, stores, analyzes TBs and PBs of data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manage data in this new world, need 3B technologies: </a:t>
            </a:r>
          </a:p>
          <a:p>
            <a:pPr lvl="1"/>
            <a:r>
              <a:rPr lang="en-US" dirty="0" smtClean="0"/>
              <a:t>lot of data </a:t>
            </a:r>
            <a:r>
              <a:rPr lang="en-US" dirty="0" smtClean="0">
                <a:sym typeface="Wingdings" pitchFamily="2" charset="2"/>
              </a:rPr>
              <a:t> need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big data </a:t>
            </a:r>
            <a:r>
              <a:rPr lang="en-US" dirty="0" smtClean="0">
                <a:sym typeface="Wingdings" pitchFamily="2" charset="2"/>
              </a:rPr>
              <a:t>technologies to scale up algorithms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data is noisy, unstructured, heterogeneous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  need a lot of domain knowledge to understand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      such knowledge is often captured in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big knowledge bases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algorithms are imperfect, certain things humans do better, need humans in the loop, scale is such that there is not enough human developers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   need </a:t>
            </a:r>
            <a:r>
              <a:rPr lang="en-US" dirty="0" err="1" smtClean="0">
                <a:sym typeface="Wingdings" pitchFamily="2" charset="2"/>
              </a:rPr>
              <a:t>crowdsourcing</a:t>
            </a:r>
            <a:r>
              <a:rPr lang="en-US" dirty="0" smtClean="0">
                <a:sym typeface="Wingdings" pitchFamily="2" charset="2"/>
              </a:rPr>
              <a:t> with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big crowd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r>
              <a:rPr lang="en-US" dirty="0" smtClean="0"/>
              <a:t>Semantic analysis of the Twitter stream</a:t>
            </a:r>
          </a:p>
          <a:p>
            <a:pPr lvl="1"/>
            <a:r>
              <a:rPr lang="en-US" dirty="0" smtClean="0"/>
              <a:t>process 3000-6000 tweets per sec, need fast data infrastructure</a:t>
            </a:r>
          </a:p>
          <a:p>
            <a:pPr lvl="1"/>
            <a:r>
              <a:rPr lang="en-US" dirty="0" smtClean="0"/>
              <a:t>to recognize entities, e.g., “go giant!”, need a big KB</a:t>
            </a:r>
          </a:p>
          <a:p>
            <a:pPr lvl="1"/>
            <a:r>
              <a:rPr lang="en-US" dirty="0" smtClean="0"/>
              <a:t>KB being built in real time using </a:t>
            </a:r>
            <a:r>
              <a:rPr lang="en-US" dirty="0" err="1" smtClean="0"/>
              <a:t>crowdsourcing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Product matching for e-commerce</a:t>
            </a:r>
          </a:p>
          <a:p>
            <a:pPr lvl="1"/>
            <a:r>
              <a:rPr lang="en-US" dirty="0" smtClean="0"/>
              <a:t>build 500+ matchers to match products  </a:t>
            </a:r>
            <a:br>
              <a:rPr lang="en-US" dirty="0" smtClean="0"/>
            </a:br>
            <a:r>
              <a:rPr lang="en-US" dirty="0" smtClean="0"/>
              <a:t>one matcher per category: toy, electronics, clothes, etc.</a:t>
            </a:r>
          </a:p>
          <a:p>
            <a:pPr lvl="1"/>
            <a:r>
              <a:rPr lang="en-US" dirty="0" smtClean="0"/>
              <a:t>match 500K electronics products with 500K </a:t>
            </a:r>
            <a:r>
              <a:rPr lang="en-US" dirty="0" smtClean="0">
                <a:sym typeface="Wingdings" pitchFamily="2" charset="2"/>
              </a:rPr>
              <a:t> need </a:t>
            </a:r>
            <a:r>
              <a:rPr lang="en-US" dirty="0" err="1" smtClean="0">
                <a:sym typeface="Wingdings" pitchFamily="2" charset="2"/>
              </a:rPr>
              <a:t>Hadoop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use a KB to match numerous synonyms: soft cover = paperback, etc.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use </a:t>
            </a:r>
            <a:r>
              <a:rPr lang="en-US" dirty="0" err="1" smtClean="0">
                <a:sym typeface="Wingdings" pitchFamily="2" charset="2"/>
              </a:rPr>
              <a:t>crowdsourcing</a:t>
            </a:r>
            <a:r>
              <a:rPr lang="en-US" dirty="0" smtClean="0">
                <a:sym typeface="Wingdings" pitchFamily="2" charset="2"/>
              </a:rPr>
              <a:t> to generate training and testing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Knowledge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090" y="1124607"/>
            <a:ext cx="8686800" cy="5181600"/>
          </a:xfrm>
        </p:spPr>
        <p:txBody>
          <a:bodyPr/>
          <a:lstStyle/>
          <a:p>
            <a:r>
              <a:rPr lang="en-US" dirty="0" smtClean="0"/>
              <a:t>Everyone is now building KBs</a:t>
            </a:r>
          </a:p>
          <a:p>
            <a:pPr lvl="1"/>
            <a:r>
              <a:rPr lang="en-US" dirty="0" smtClean="0"/>
              <a:t>IT companies: Google, Microsoft, …</a:t>
            </a:r>
          </a:p>
          <a:p>
            <a:pPr lvl="1"/>
            <a:r>
              <a:rPr lang="en-US" dirty="0" smtClean="0"/>
              <a:t>e-retailers: Amazon, </a:t>
            </a:r>
            <a:r>
              <a:rPr lang="en-US" dirty="0" err="1" smtClean="0"/>
              <a:t>Walmart</a:t>
            </a:r>
            <a:r>
              <a:rPr lang="en-US" dirty="0" smtClean="0"/>
              <a:t>, … </a:t>
            </a:r>
          </a:p>
          <a:p>
            <a:pPr lvl="1"/>
            <a:r>
              <a:rPr lang="en-US" dirty="0" smtClean="0"/>
              <a:t>stodgy behemoths: Johnson Control, GE, … </a:t>
            </a:r>
          </a:p>
          <a:p>
            <a:pPr lvl="1"/>
            <a:r>
              <a:rPr lang="en-US" dirty="0" smtClean="0"/>
              <a:t>tiny startups, academia, …	</a:t>
            </a:r>
          </a:p>
          <a:p>
            <a:r>
              <a:rPr lang="en-US" dirty="0" smtClean="0"/>
              <a:t>User communities are building KBs (e.g., biomedical)</a:t>
            </a:r>
          </a:p>
          <a:p>
            <a:r>
              <a:rPr lang="en-US" dirty="0" smtClean="0"/>
              <a:t>There will be not just </a:t>
            </a:r>
            <a:r>
              <a:rPr lang="en-US" dirty="0" smtClean="0">
                <a:solidFill>
                  <a:srgbClr val="FF0000"/>
                </a:solidFill>
              </a:rPr>
              <a:t>data centers</a:t>
            </a:r>
            <a:r>
              <a:rPr lang="en-US" dirty="0" smtClean="0"/>
              <a:t>, but also </a:t>
            </a:r>
            <a:r>
              <a:rPr lang="en-US" dirty="0" smtClean="0">
                <a:solidFill>
                  <a:srgbClr val="FF0000"/>
                </a:solidFill>
              </a:rPr>
              <a:t>knowledge centers</a:t>
            </a:r>
          </a:p>
          <a:p>
            <a:pPr lvl="1"/>
            <a:r>
              <a:rPr lang="en-US" dirty="0" smtClean="0"/>
              <a:t>KBs and tools that use such KBs</a:t>
            </a:r>
          </a:p>
          <a:p>
            <a:pPr lvl="1"/>
            <a:r>
              <a:rPr lang="en-US" dirty="0" smtClean="0"/>
              <a:t>critical for understanding data (e.g., tweets)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we help people build KBs? Knowledge centers? </a:t>
            </a:r>
          </a:p>
          <a:p>
            <a:pPr lvl="1"/>
            <a:r>
              <a:rPr lang="en-US" dirty="0" smtClean="0"/>
              <a:t>a next important direction for data integration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Crowd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1093076"/>
            <a:ext cx="8881242" cy="5181600"/>
          </a:xfrm>
        </p:spPr>
        <p:txBody>
          <a:bodyPr/>
          <a:lstStyle/>
          <a:p>
            <a:r>
              <a:rPr lang="en-US" dirty="0" smtClean="0"/>
              <a:t>Industry has been doing these for years</a:t>
            </a:r>
          </a:p>
          <a:p>
            <a:r>
              <a:rPr lang="en-US" dirty="0" smtClean="0"/>
              <a:t>For us it’s not a fad, it’s fundamental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 data management increasingly involves semantic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Have gotten off to a good start (platforms / problems)</a:t>
            </a:r>
          </a:p>
          <a:p>
            <a:r>
              <a:rPr lang="en-US" dirty="0" smtClean="0">
                <a:sym typeface="Wingdings" pitchFamily="2" charset="2"/>
              </a:rPr>
              <a:t>Need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hands-off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crowdsourcing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no developer in the loop, otherwise will not scale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e.g., </a:t>
            </a:r>
            <a:r>
              <a:rPr lang="en-US" dirty="0" err="1" smtClean="0">
                <a:sym typeface="Wingdings" pitchFamily="2" charset="2"/>
              </a:rPr>
              <a:t>crowdsourcing</a:t>
            </a:r>
            <a:r>
              <a:rPr lang="en-US" dirty="0" smtClean="0">
                <a:sym typeface="Wingdings" pitchFamily="2" charset="2"/>
              </a:rPr>
              <a:t> 500 product matching problems, one per category</a:t>
            </a:r>
          </a:p>
          <a:p>
            <a:r>
              <a:rPr lang="en-US" dirty="0" smtClean="0">
                <a:sym typeface="Wingdings" pitchFamily="2" charset="2"/>
              </a:rPr>
              <a:t>Need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crowdsourcing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for the masses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e.g., journalist wants to match two political lists of donors</a:t>
            </a:r>
          </a:p>
          <a:p>
            <a:r>
              <a:rPr lang="en-US" dirty="0" smtClean="0">
                <a:sym typeface="Wingdings" pitchFamily="2" charset="2"/>
              </a:rPr>
              <a:t>Need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“grand challenges” </a:t>
            </a:r>
            <a:r>
              <a:rPr lang="en-US" dirty="0" smtClean="0">
                <a:sym typeface="Wingdings" pitchFamily="2" charset="2"/>
              </a:rPr>
              <a:t>for </a:t>
            </a:r>
            <a:r>
              <a:rPr lang="en-US" dirty="0" err="1" smtClean="0">
                <a:sym typeface="Wingdings" pitchFamily="2" charset="2"/>
              </a:rPr>
              <a:t>crowdsourcing</a:t>
            </a:r>
            <a:r>
              <a:rPr lang="en-US" dirty="0" smtClean="0">
                <a:sym typeface="Wingdings" pitchFamily="2" charset="2"/>
              </a:rPr>
              <a:t>? 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e.g., something like Wikipedia?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NHAI@ELAPBS1FUVWZY5H8" val="4586"/>
</p:tagLst>
</file>

<file path=ppt/theme/theme1.xml><?xml version="1.0" encoding="utf-8"?>
<a:theme xmlns:a="http://schemas.openxmlformats.org/drawingml/2006/main" name="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2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4073</TotalTime>
  <Words>252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orenstyle1</vt:lpstr>
      <vt:lpstr>2_orenstyle1</vt:lpstr>
      <vt:lpstr>Big Data, Big Knowledge, and Big Crowd</vt:lpstr>
      <vt:lpstr>Slide 2</vt:lpstr>
      <vt:lpstr>Examples</vt:lpstr>
      <vt:lpstr>Big Knowledge Technologies</vt:lpstr>
      <vt:lpstr>Big Crowd Technologies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Hands-Off Crowdsourcing: Crowdsourced Entity Matching for the Masses</dc:title>
  <dc:creator>cgokhale</dc:creator>
  <cp:lastModifiedBy>anhai</cp:lastModifiedBy>
  <cp:revision>659</cp:revision>
  <dcterms:modified xsi:type="dcterms:W3CDTF">2013-10-24T02:49:35Z</dcterms:modified>
</cp:coreProperties>
</file>