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628" r:id="rId2"/>
    <p:sldId id="630" r:id="rId3"/>
    <p:sldId id="641" r:id="rId4"/>
    <p:sldId id="643" r:id="rId5"/>
    <p:sldId id="660" r:id="rId6"/>
    <p:sldId id="658" r:id="rId7"/>
    <p:sldId id="632" r:id="rId8"/>
    <p:sldId id="642" r:id="rId9"/>
    <p:sldId id="650" r:id="rId10"/>
    <p:sldId id="646" r:id="rId11"/>
    <p:sldId id="661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9A99"/>
    <a:srgbClr val="C32A2E"/>
    <a:srgbClr val="8000FF"/>
    <a:srgbClr val="FF0080"/>
    <a:srgbClr val="FF00FF"/>
    <a:srgbClr val="6666FF"/>
    <a:srgbClr val="CC4B44"/>
    <a:srgbClr val="919191"/>
    <a:srgbClr val="B8B8B8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1" autoAdjust="0"/>
    <p:restoredTop sz="88966" autoAdjust="0"/>
  </p:normalViewPr>
  <p:slideViewPr>
    <p:cSldViewPr snapToObjects="1">
      <p:cViewPr>
        <p:scale>
          <a:sx n="100" d="100"/>
          <a:sy n="100" d="100"/>
        </p:scale>
        <p:origin x="-568" y="-64"/>
      </p:cViewPr>
      <p:guideLst>
        <p:guide orient="horz" pos="2160"/>
        <p:guide pos="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1DE94-CC9C-7A40-A804-B0E144D381EF}" type="doc">
      <dgm:prSet loTypeId="urn:microsoft.com/office/officeart/2005/8/layout/cycle7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3BD7D44-0A77-FD47-8470-EE7577323EBA}">
      <dgm:prSet phldrT="[Text]"/>
      <dgm:spPr/>
      <dgm:t>
        <a:bodyPr/>
        <a:lstStyle/>
        <a:p>
          <a:r>
            <a:rPr lang="en-US" dirty="0" smtClean="0"/>
            <a:t>Time</a:t>
          </a:r>
          <a:endParaRPr lang="en-US" dirty="0"/>
        </a:p>
      </dgm:t>
    </dgm:pt>
    <dgm:pt modelId="{FDE82FAA-D354-CD42-84DA-74E8239A73A7}" type="parTrans" cxnId="{EE818C22-ED4B-634B-A596-48DD7847A881}">
      <dgm:prSet/>
      <dgm:spPr/>
      <dgm:t>
        <a:bodyPr/>
        <a:lstStyle/>
        <a:p>
          <a:endParaRPr lang="en-US"/>
        </a:p>
      </dgm:t>
    </dgm:pt>
    <dgm:pt modelId="{2FF5504B-4A55-6442-8E7E-26B57D76C734}" type="sibTrans" cxnId="{EE818C22-ED4B-634B-A596-48DD7847A881}">
      <dgm:prSet/>
      <dgm:spPr/>
      <dgm:t>
        <a:bodyPr/>
        <a:lstStyle/>
        <a:p>
          <a:endParaRPr lang="en-US"/>
        </a:p>
      </dgm:t>
    </dgm:pt>
    <dgm:pt modelId="{0C6F1F6F-E139-174D-8CCB-2B39CEFD5CF6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F5060687-D600-8F49-93C6-BE951499826D}" type="parTrans" cxnId="{323BFB35-4B6A-A54B-85A0-4C8C7FE09113}">
      <dgm:prSet/>
      <dgm:spPr/>
      <dgm:t>
        <a:bodyPr/>
        <a:lstStyle/>
        <a:p>
          <a:endParaRPr lang="en-US"/>
        </a:p>
      </dgm:t>
    </dgm:pt>
    <dgm:pt modelId="{D16A68CD-DF08-7F41-9DC5-7B78FE568CE5}" type="sibTrans" cxnId="{323BFB35-4B6A-A54B-85A0-4C8C7FE09113}">
      <dgm:prSet/>
      <dgm:spPr/>
      <dgm:t>
        <a:bodyPr/>
        <a:lstStyle/>
        <a:p>
          <a:endParaRPr lang="en-US"/>
        </a:p>
      </dgm:t>
    </dgm:pt>
    <dgm:pt modelId="{BF314373-8866-094C-AD32-CDFED70102A1}">
      <dgm:prSet phldrT="[Text]"/>
      <dgm:spPr/>
      <dgm:t>
        <a:bodyPr/>
        <a:lstStyle/>
        <a:p>
          <a:r>
            <a:rPr lang="en-US" dirty="0" smtClean="0"/>
            <a:t>Money</a:t>
          </a:r>
          <a:endParaRPr lang="en-US" dirty="0"/>
        </a:p>
      </dgm:t>
    </dgm:pt>
    <dgm:pt modelId="{2D2316E7-6C6F-D445-B2D4-F1CFB87B967C}" type="parTrans" cxnId="{70246268-2C47-5C40-824D-05114ED65945}">
      <dgm:prSet/>
      <dgm:spPr/>
      <dgm:t>
        <a:bodyPr/>
        <a:lstStyle/>
        <a:p>
          <a:endParaRPr lang="en-US"/>
        </a:p>
      </dgm:t>
    </dgm:pt>
    <dgm:pt modelId="{AA7CDB3F-6102-F748-A4A6-69FA2C993F13}" type="sibTrans" cxnId="{70246268-2C47-5C40-824D-05114ED65945}">
      <dgm:prSet/>
      <dgm:spPr/>
      <dgm:t>
        <a:bodyPr/>
        <a:lstStyle/>
        <a:p>
          <a:endParaRPr lang="en-US"/>
        </a:p>
      </dgm:t>
    </dgm:pt>
    <dgm:pt modelId="{BCBC697C-B849-4840-9BDA-CF8A0B29B532}" type="pres">
      <dgm:prSet presAssocID="{83E1DE94-CC9C-7A40-A804-B0E144D381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3F066A-947B-1A47-ACDC-49C6F590F455}" type="pres">
      <dgm:prSet presAssocID="{93BD7D44-0A77-FD47-8470-EE7577323EB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E1017-8B85-F14D-8F1E-C89CCBE6C750}" type="pres">
      <dgm:prSet presAssocID="{2FF5504B-4A55-6442-8E7E-26B57D76C734}" presName="sibTrans" presStyleLbl="sibTrans2D1" presStyleIdx="0" presStyleCnt="3" custLinFactNeighborX="64581" custLinFactNeighborY="0"/>
      <dgm:spPr/>
      <dgm:t>
        <a:bodyPr/>
        <a:lstStyle/>
        <a:p>
          <a:endParaRPr lang="en-US"/>
        </a:p>
      </dgm:t>
    </dgm:pt>
    <dgm:pt modelId="{4A08206C-827C-5642-9541-980F203129C1}" type="pres">
      <dgm:prSet presAssocID="{2FF5504B-4A55-6442-8E7E-26B57D76C73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F576664-EDFB-BA49-83C9-0066C4FF72AD}" type="pres">
      <dgm:prSet presAssocID="{0C6F1F6F-E139-174D-8CCB-2B39CEFD5CF6}" presName="node" presStyleLbl="node1" presStyleIdx="1" presStyleCnt="3" custRadScaleRad="101829" custRadScaleInc="-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AB907-5EE8-2745-9813-727A0539C0C7}" type="pres">
      <dgm:prSet presAssocID="{D16A68CD-DF08-7F41-9DC5-7B78FE568CE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4C2D6EC-D85D-6D45-82EB-68A77DFFA252}" type="pres">
      <dgm:prSet presAssocID="{D16A68CD-DF08-7F41-9DC5-7B78FE568CE5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551CE52-95DF-734D-86A5-E19943434109}" type="pres">
      <dgm:prSet presAssocID="{BF314373-8866-094C-AD32-CDFED70102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54164-D0D6-B947-8C2C-2730E9A4AEAF}" type="pres">
      <dgm:prSet presAssocID="{AA7CDB3F-6102-F748-A4A6-69FA2C993F13}" presName="sibTrans" presStyleLbl="sibTrans2D1" presStyleIdx="2" presStyleCnt="3" custLinFactNeighborX="-55500"/>
      <dgm:spPr/>
      <dgm:t>
        <a:bodyPr/>
        <a:lstStyle/>
        <a:p>
          <a:endParaRPr lang="en-US"/>
        </a:p>
      </dgm:t>
    </dgm:pt>
    <dgm:pt modelId="{8AB1AC65-BA62-9941-A96C-E39DECCEE536}" type="pres">
      <dgm:prSet presAssocID="{AA7CDB3F-6102-F748-A4A6-69FA2C993F1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EE818C22-ED4B-634B-A596-48DD7847A881}" srcId="{83E1DE94-CC9C-7A40-A804-B0E144D381EF}" destId="{93BD7D44-0A77-FD47-8470-EE7577323EBA}" srcOrd="0" destOrd="0" parTransId="{FDE82FAA-D354-CD42-84DA-74E8239A73A7}" sibTransId="{2FF5504B-4A55-6442-8E7E-26B57D76C734}"/>
    <dgm:cxn modelId="{6B7F1587-E916-074F-A313-847F24CFE8FC}" type="presOf" srcId="{2FF5504B-4A55-6442-8E7E-26B57D76C734}" destId="{4A08206C-827C-5642-9541-980F203129C1}" srcOrd="1" destOrd="0" presId="urn:microsoft.com/office/officeart/2005/8/layout/cycle7"/>
    <dgm:cxn modelId="{65F01770-2B5F-F647-903E-BAA999AE921C}" type="presOf" srcId="{BF314373-8866-094C-AD32-CDFED70102A1}" destId="{3551CE52-95DF-734D-86A5-E19943434109}" srcOrd="0" destOrd="0" presId="urn:microsoft.com/office/officeart/2005/8/layout/cycle7"/>
    <dgm:cxn modelId="{693076F4-3BC5-2B4E-9082-DAC128DEE44E}" type="presOf" srcId="{AA7CDB3F-6102-F748-A4A6-69FA2C993F13}" destId="{8AB1AC65-BA62-9941-A96C-E39DECCEE536}" srcOrd="1" destOrd="0" presId="urn:microsoft.com/office/officeart/2005/8/layout/cycle7"/>
    <dgm:cxn modelId="{560C2DE1-25FC-2344-B2A9-E1B957052889}" type="presOf" srcId="{2FF5504B-4A55-6442-8E7E-26B57D76C734}" destId="{F5EE1017-8B85-F14D-8F1E-C89CCBE6C750}" srcOrd="0" destOrd="0" presId="urn:microsoft.com/office/officeart/2005/8/layout/cycle7"/>
    <dgm:cxn modelId="{70246268-2C47-5C40-824D-05114ED65945}" srcId="{83E1DE94-CC9C-7A40-A804-B0E144D381EF}" destId="{BF314373-8866-094C-AD32-CDFED70102A1}" srcOrd="2" destOrd="0" parTransId="{2D2316E7-6C6F-D445-B2D4-F1CFB87B967C}" sibTransId="{AA7CDB3F-6102-F748-A4A6-69FA2C993F13}"/>
    <dgm:cxn modelId="{50EBAF1D-703A-B241-A0BD-BC20CB883225}" type="presOf" srcId="{AA7CDB3F-6102-F748-A4A6-69FA2C993F13}" destId="{8D654164-D0D6-B947-8C2C-2730E9A4AEAF}" srcOrd="0" destOrd="0" presId="urn:microsoft.com/office/officeart/2005/8/layout/cycle7"/>
    <dgm:cxn modelId="{3C124D44-71FB-8840-A747-7F872038E74D}" type="presOf" srcId="{D16A68CD-DF08-7F41-9DC5-7B78FE568CE5}" destId="{50AAB907-5EE8-2745-9813-727A0539C0C7}" srcOrd="0" destOrd="0" presId="urn:microsoft.com/office/officeart/2005/8/layout/cycle7"/>
    <dgm:cxn modelId="{82E3857A-F3A9-004D-95A8-D014B0FA72E6}" type="presOf" srcId="{93BD7D44-0A77-FD47-8470-EE7577323EBA}" destId="{EF3F066A-947B-1A47-ACDC-49C6F590F455}" srcOrd="0" destOrd="0" presId="urn:microsoft.com/office/officeart/2005/8/layout/cycle7"/>
    <dgm:cxn modelId="{557B90A0-0D1B-2C46-A576-51B536BF4921}" type="presOf" srcId="{83E1DE94-CC9C-7A40-A804-B0E144D381EF}" destId="{BCBC697C-B849-4840-9BDA-CF8A0B29B532}" srcOrd="0" destOrd="0" presId="urn:microsoft.com/office/officeart/2005/8/layout/cycle7"/>
    <dgm:cxn modelId="{87EF26E8-289F-024E-9FC3-6B9E0979FD3B}" type="presOf" srcId="{0C6F1F6F-E139-174D-8CCB-2B39CEFD5CF6}" destId="{FF576664-EDFB-BA49-83C9-0066C4FF72AD}" srcOrd="0" destOrd="0" presId="urn:microsoft.com/office/officeart/2005/8/layout/cycle7"/>
    <dgm:cxn modelId="{323BFB35-4B6A-A54B-85A0-4C8C7FE09113}" srcId="{83E1DE94-CC9C-7A40-A804-B0E144D381EF}" destId="{0C6F1F6F-E139-174D-8CCB-2B39CEFD5CF6}" srcOrd="1" destOrd="0" parTransId="{F5060687-D600-8F49-93C6-BE951499826D}" sibTransId="{D16A68CD-DF08-7F41-9DC5-7B78FE568CE5}"/>
    <dgm:cxn modelId="{CB1E6773-1081-5C44-8154-434C821D86C0}" type="presOf" srcId="{D16A68CD-DF08-7F41-9DC5-7B78FE568CE5}" destId="{F4C2D6EC-D85D-6D45-82EB-68A77DFFA252}" srcOrd="1" destOrd="0" presId="urn:microsoft.com/office/officeart/2005/8/layout/cycle7"/>
    <dgm:cxn modelId="{B27FAE5D-E459-8642-8591-9FF6124F93E1}" type="presParOf" srcId="{BCBC697C-B849-4840-9BDA-CF8A0B29B532}" destId="{EF3F066A-947B-1A47-ACDC-49C6F590F455}" srcOrd="0" destOrd="0" presId="urn:microsoft.com/office/officeart/2005/8/layout/cycle7"/>
    <dgm:cxn modelId="{AA127B79-D381-B14B-AC3E-D551FE646AC9}" type="presParOf" srcId="{BCBC697C-B849-4840-9BDA-CF8A0B29B532}" destId="{F5EE1017-8B85-F14D-8F1E-C89CCBE6C750}" srcOrd="1" destOrd="0" presId="urn:microsoft.com/office/officeart/2005/8/layout/cycle7"/>
    <dgm:cxn modelId="{A37CBDC4-F44E-A642-B15A-E33FF363BE2B}" type="presParOf" srcId="{F5EE1017-8B85-F14D-8F1E-C89CCBE6C750}" destId="{4A08206C-827C-5642-9541-980F203129C1}" srcOrd="0" destOrd="0" presId="urn:microsoft.com/office/officeart/2005/8/layout/cycle7"/>
    <dgm:cxn modelId="{90D0304C-8B34-BA49-B475-F3C26725589C}" type="presParOf" srcId="{BCBC697C-B849-4840-9BDA-CF8A0B29B532}" destId="{FF576664-EDFB-BA49-83C9-0066C4FF72AD}" srcOrd="2" destOrd="0" presId="urn:microsoft.com/office/officeart/2005/8/layout/cycle7"/>
    <dgm:cxn modelId="{34EEEFFF-1D94-7744-9758-5E3A040E12FF}" type="presParOf" srcId="{BCBC697C-B849-4840-9BDA-CF8A0B29B532}" destId="{50AAB907-5EE8-2745-9813-727A0539C0C7}" srcOrd="3" destOrd="0" presId="urn:microsoft.com/office/officeart/2005/8/layout/cycle7"/>
    <dgm:cxn modelId="{6BACE761-157F-C940-BAA0-45BFC6A6CFBE}" type="presParOf" srcId="{50AAB907-5EE8-2745-9813-727A0539C0C7}" destId="{F4C2D6EC-D85D-6D45-82EB-68A77DFFA252}" srcOrd="0" destOrd="0" presId="urn:microsoft.com/office/officeart/2005/8/layout/cycle7"/>
    <dgm:cxn modelId="{FDF6A811-966B-A547-BA3A-891BD64E6C49}" type="presParOf" srcId="{BCBC697C-B849-4840-9BDA-CF8A0B29B532}" destId="{3551CE52-95DF-734D-86A5-E19943434109}" srcOrd="4" destOrd="0" presId="urn:microsoft.com/office/officeart/2005/8/layout/cycle7"/>
    <dgm:cxn modelId="{4FFDA070-F58D-0249-9818-0E13949CCE7F}" type="presParOf" srcId="{BCBC697C-B849-4840-9BDA-CF8A0B29B532}" destId="{8D654164-D0D6-B947-8C2C-2730E9A4AEAF}" srcOrd="5" destOrd="0" presId="urn:microsoft.com/office/officeart/2005/8/layout/cycle7"/>
    <dgm:cxn modelId="{1BE0F326-9183-D841-A09E-BE799A164D04}" type="presParOf" srcId="{8D654164-D0D6-B947-8C2C-2730E9A4AEAF}" destId="{8AB1AC65-BA62-9941-A96C-E39DECCEE53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E10913-BBA3-C54D-8904-2DA442D9D33D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696914-B868-AB4F-B135-4F19F62F5361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Algorithms</a:t>
          </a:r>
          <a:endParaRPr lang="en-US" dirty="0">
            <a:solidFill>
              <a:srgbClr val="FFFF00"/>
            </a:solidFill>
          </a:endParaRPr>
        </a:p>
      </dgm:t>
    </dgm:pt>
    <dgm:pt modelId="{7BB0E5A2-AEC2-C84F-9363-C9A7D3AE25C7}" type="parTrans" cxnId="{2DA0DF87-2CB8-6B40-9746-115C6BD4D9B4}">
      <dgm:prSet/>
      <dgm:spPr/>
      <dgm:t>
        <a:bodyPr/>
        <a:lstStyle/>
        <a:p>
          <a:endParaRPr lang="en-US"/>
        </a:p>
      </dgm:t>
    </dgm:pt>
    <dgm:pt modelId="{CB48810B-651B-2A4C-8750-798B1E9D5B0E}" type="sibTrans" cxnId="{2DA0DF87-2CB8-6B40-9746-115C6BD4D9B4}">
      <dgm:prSet/>
      <dgm:spPr/>
      <dgm:t>
        <a:bodyPr/>
        <a:lstStyle/>
        <a:p>
          <a:endParaRPr lang="en-US"/>
        </a:p>
      </dgm:t>
    </dgm:pt>
    <dgm:pt modelId="{B742F2EF-AB9C-6246-8ECD-282FE992E8F3}">
      <dgm:prSet phldrT="[Text]"/>
      <dgm:spPr/>
      <dgm:t>
        <a:bodyPr/>
        <a:lstStyle/>
        <a:p>
          <a:r>
            <a:rPr lang="en-US" dirty="0" smtClean="0"/>
            <a:t>Approximate Answers</a:t>
          </a:r>
          <a:endParaRPr lang="en-US" dirty="0"/>
        </a:p>
      </dgm:t>
    </dgm:pt>
    <dgm:pt modelId="{4BDB46C9-E4B0-6648-A642-7F184EABF502}" type="parTrans" cxnId="{35703376-CD65-AC49-BB90-BBEC10FAE3E5}">
      <dgm:prSet/>
      <dgm:spPr/>
      <dgm:t>
        <a:bodyPr/>
        <a:lstStyle/>
        <a:p>
          <a:endParaRPr lang="en-US"/>
        </a:p>
      </dgm:t>
    </dgm:pt>
    <dgm:pt modelId="{5AF31269-2755-5A4E-A2BB-639A1093AD90}" type="sibTrans" cxnId="{35703376-CD65-AC49-BB90-BBEC10FAE3E5}">
      <dgm:prSet/>
      <dgm:spPr/>
      <dgm:t>
        <a:bodyPr/>
        <a:lstStyle/>
        <a:p>
          <a:endParaRPr lang="en-US"/>
        </a:p>
      </dgm:t>
    </dgm:pt>
    <dgm:pt modelId="{CC1F4EC0-08CB-664D-B5D2-A8A36FC88E39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Machines</a:t>
          </a:r>
          <a:endParaRPr lang="en-US" dirty="0">
            <a:solidFill>
              <a:srgbClr val="FFFF00"/>
            </a:solidFill>
          </a:endParaRPr>
        </a:p>
      </dgm:t>
    </dgm:pt>
    <dgm:pt modelId="{1DE1CE79-FD08-5647-B78E-6E4742898684}" type="parTrans" cxnId="{D26B119D-17E3-2646-8589-6AA3A5AC3D41}">
      <dgm:prSet/>
      <dgm:spPr/>
      <dgm:t>
        <a:bodyPr/>
        <a:lstStyle/>
        <a:p>
          <a:endParaRPr lang="en-US"/>
        </a:p>
      </dgm:t>
    </dgm:pt>
    <dgm:pt modelId="{5E8E9463-869B-9141-89E7-DDB2F09B2524}" type="sibTrans" cxnId="{D26B119D-17E3-2646-8589-6AA3A5AC3D41}">
      <dgm:prSet/>
      <dgm:spPr/>
      <dgm:t>
        <a:bodyPr/>
        <a:lstStyle/>
        <a:p>
          <a:endParaRPr lang="en-US"/>
        </a:p>
      </dgm:t>
    </dgm:pt>
    <dgm:pt modelId="{318D00C3-84AE-8F48-8307-62522A70D7D3}">
      <dgm:prSet phldrT="[Text]"/>
      <dgm:spPr/>
      <dgm:t>
        <a:bodyPr/>
        <a:lstStyle/>
        <a:p>
          <a:r>
            <a:rPr lang="en-US" dirty="0" smtClean="0"/>
            <a:t>Cloud Computing – esp. Spot Instances</a:t>
          </a:r>
          <a:endParaRPr lang="en-US" dirty="0"/>
        </a:p>
      </dgm:t>
    </dgm:pt>
    <dgm:pt modelId="{C0100D75-8ABD-8944-BE17-955DF8CD463E}" type="parTrans" cxnId="{0CE6A9B4-3233-AF4A-A7A9-28191D47AC83}">
      <dgm:prSet/>
      <dgm:spPr/>
      <dgm:t>
        <a:bodyPr/>
        <a:lstStyle/>
        <a:p>
          <a:endParaRPr lang="en-US"/>
        </a:p>
      </dgm:t>
    </dgm:pt>
    <dgm:pt modelId="{17B2362A-BA44-5441-939A-F260281ADA09}" type="sibTrans" cxnId="{0CE6A9B4-3233-AF4A-A7A9-28191D47AC83}">
      <dgm:prSet/>
      <dgm:spPr/>
      <dgm:t>
        <a:bodyPr/>
        <a:lstStyle/>
        <a:p>
          <a:endParaRPr lang="en-US"/>
        </a:p>
      </dgm:t>
    </dgm:pt>
    <dgm:pt modelId="{FA87C964-A262-5C43-82D9-02D47C1BD18D}">
      <dgm:prSet phldrT="[Text]"/>
      <dgm:spPr/>
      <dgm:t>
        <a:bodyPr/>
        <a:lstStyle/>
        <a:p>
          <a:r>
            <a:rPr lang="en-US" dirty="0" smtClean="0"/>
            <a:t>Multi-tenancy	</a:t>
          </a:r>
          <a:endParaRPr lang="en-US" dirty="0"/>
        </a:p>
      </dgm:t>
    </dgm:pt>
    <dgm:pt modelId="{172E1C9A-1C05-C44F-B242-5006E6E0C683}" type="parTrans" cxnId="{8A71E0B9-B1C6-6A46-8BBD-CF186108D360}">
      <dgm:prSet/>
      <dgm:spPr/>
      <dgm:t>
        <a:bodyPr/>
        <a:lstStyle/>
        <a:p>
          <a:endParaRPr lang="en-US"/>
        </a:p>
      </dgm:t>
    </dgm:pt>
    <dgm:pt modelId="{FBD2C19B-CC91-0A45-9169-C6729CB828A6}" type="sibTrans" cxnId="{8A71E0B9-B1C6-6A46-8BBD-CF186108D360}">
      <dgm:prSet/>
      <dgm:spPr/>
      <dgm:t>
        <a:bodyPr/>
        <a:lstStyle/>
        <a:p>
          <a:endParaRPr lang="en-US"/>
        </a:p>
      </dgm:t>
    </dgm:pt>
    <dgm:pt modelId="{D868C172-0EBE-E841-A1A6-ACC506FB47D3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People</a:t>
          </a:r>
          <a:endParaRPr lang="en-US" dirty="0">
            <a:solidFill>
              <a:srgbClr val="FFFF00"/>
            </a:solidFill>
          </a:endParaRPr>
        </a:p>
      </dgm:t>
    </dgm:pt>
    <dgm:pt modelId="{AA39C51B-CC28-1B44-A54F-A86DD7879E02}" type="parTrans" cxnId="{64CDAF62-349A-D840-A435-87F06EBA9617}">
      <dgm:prSet/>
      <dgm:spPr/>
      <dgm:t>
        <a:bodyPr/>
        <a:lstStyle/>
        <a:p>
          <a:endParaRPr lang="en-US"/>
        </a:p>
      </dgm:t>
    </dgm:pt>
    <dgm:pt modelId="{2E2D4240-5763-5843-8808-05678171EA98}" type="sibTrans" cxnId="{64CDAF62-349A-D840-A435-87F06EBA9617}">
      <dgm:prSet/>
      <dgm:spPr/>
      <dgm:t>
        <a:bodyPr/>
        <a:lstStyle/>
        <a:p>
          <a:endParaRPr lang="en-US"/>
        </a:p>
      </dgm:t>
    </dgm:pt>
    <dgm:pt modelId="{363C2E24-25C4-614A-92FA-764462F0D00F}">
      <dgm:prSet phldrT="[Text]"/>
      <dgm:spPr/>
      <dgm:t>
        <a:bodyPr/>
        <a:lstStyle/>
        <a:p>
          <a:r>
            <a:rPr lang="en-US" dirty="0" smtClean="0"/>
            <a:t>Dynamic Task and </a:t>
          </a:r>
          <a:r>
            <a:rPr lang="en-US" dirty="0" err="1" smtClean="0"/>
            <a:t>Microtask</a:t>
          </a:r>
          <a:r>
            <a:rPr lang="en-US" dirty="0" smtClean="0"/>
            <a:t> Marketplaces</a:t>
          </a:r>
          <a:endParaRPr lang="en-US" dirty="0"/>
        </a:p>
      </dgm:t>
    </dgm:pt>
    <dgm:pt modelId="{7236545F-A2DF-6A46-B74D-74DD60467C0E}" type="parTrans" cxnId="{1F91FE39-85B7-484F-83EE-832BB411189A}">
      <dgm:prSet/>
      <dgm:spPr/>
      <dgm:t>
        <a:bodyPr/>
        <a:lstStyle/>
        <a:p>
          <a:endParaRPr lang="en-US"/>
        </a:p>
      </dgm:t>
    </dgm:pt>
    <dgm:pt modelId="{174ACFEB-3D80-6B4B-9BBF-8B8E90DD9124}" type="sibTrans" cxnId="{1F91FE39-85B7-484F-83EE-832BB411189A}">
      <dgm:prSet/>
      <dgm:spPr/>
      <dgm:t>
        <a:bodyPr/>
        <a:lstStyle/>
        <a:p>
          <a:endParaRPr lang="en-US"/>
        </a:p>
      </dgm:t>
    </dgm:pt>
    <dgm:pt modelId="{8E8604FF-59F6-CE48-83F6-B32BA6FCFB03}">
      <dgm:prSet phldrT="[Text]"/>
      <dgm:spPr/>
      <dgm:t>
        <a:bodyPr/>
        <a:lstStyle/>
        <a:p>
          <a:r>
            <a:rPr lang="en-US" dirty="0" smtClean="0"/>
            <a:t>Visual analytics</a:t>
          </a:r>
          <a:endParaRPr lang="en-US" dirty="0"/>
        </a:p>
      </dgm:t>
    </dgm:pt>
    <dgm:pt modelId="{B057603B-5508-EF4D-86B3-C467F1207179}" type="parTrans" cxnId="{E7C77E01-F798-3648-BB2F-6B885734360E}">
      <dgm:prSet/>
      <dgm:spPr/>
      <dgm:t>
        <a:bodyPr/>
        <a:lstStyle/>
        <a:p>
          <a:endParaRPr lang="en-US"/>
        </a:p>
      </dgm:t>
    </dgm:pt>
    <dgm:pt modelId="{A02EE6DF-B559-8140-A1F2-25D6F4650E56}" type="sibTrans" cxnId="{E7C77E01-F798-3648-BB2F-6B885734360E}">
      <dgm:prSet/>
      <dgm:spPr/>
      <dgm:t>
        <a:bodyPr/>
        <a:lstStyle/>
        <a:p>
          <a:endParaRPr lang="en-US"/>
        </a:p>
      </dgm:t>
    </dgm:pt>
    <dgm:pt modelId="{677B6F81-63EC-2349-91E8-FA3AB7E3D8E4}">
      <dgm:prSet phldrT="[Text]"/>
      <dgm:spPr/>
      <dgm:t>
        <a:bodyPr/>
        <a:lstStyle/>
        <a:p>
          <a:r>
            <a:rPr lang="en-US" dirty="0" smtClean="0"/>
            <a:t>ML Libraries and Ensemble Methods</a:t>
          </a:r>
          <a:endParaRPr lang="en-US" dirty="0"/>
        </a:p>
      </dgm:t>
    </dgm:pt>
    <dgm:pt modelId="{54B57013-2F43-6143-85C0-BAE89C9BBCD2}" type="parTrans" cxnId="{EC24CFC8-2759-FE4E-B10A-22A21338D8DE}">
      <dgm:prSet/>
      <dgm:spPr/>
      <dgm:t>
        <a:bodyPr/>
        <a:lstStyle/>
        <a:p>
          <a:endParaRPr lang="en-US"/>
        </a:p>
      </dgm:t>
    </dgm:pt>
    <dgm:pt modelId="{7378C0D5-59C8-464F-A3E3-0AABBE252296}" type="sibTrans" cxnId="{EC24CFC8-2759-FE4E-B10A-22A21338D8DE}">
      <dgm:prSet/>
      <dgm:spPr/>
      <dgm:t>
        <a:bodyPr/>
        <a:lstStyle/>
        <a:p>
          <a:endParaRPr lang="en-US"/>
        </a:p>
      </dgm:t>
    </dgm:pt>
    <dgm:pt modelId="{FA31EEC4-B71C-B948-A593-3E858D063093}">
      <dgm:prSet phldrT="[Text]"/>
      <dgm:spPr/>
      <dgm:t>
        <a:bodyPr/>
        <a:lstStyle/>
        <a:p>
          <a:r>
            <a:rPr lang="en-US" dirty="0" smtClean="0"/>
            <a:t>Relaxed (eventual) consistency/ Multi-version methods</a:t>
          </a:r>
          <a:endParaRPr lang="en-US" dirty="0"/>
        </a:p>
      </dgm:t>
    </dgm:pt>
    <dgm:pt modelId="{36501AA2-F555-314F-9EFB-096859A5D56C}" type="parTrans" cxnId="{13539A8A-7848-1A41-AC98-A6F2C988B5DA}">
      <dgm:prSet/>
      <dgm:spPr/>
      <dgm:t>
        <a:bodyPr/>
        <a:lstStyle/>
        <a:p>
          <a:endParaRPr lang="en-US"/>
        </a:p>
      </dgm:t>
    </dgm:pt>
    <dgm:pt modelId="{D215D0EC-CF58-5348-B035-414A187D19E4}" type="sibTrans" cxnId="{13539A8A-7848-1A41-AC98-A6F2C988B5DA}">
      <dgm:prSet/>
      <dgm:spPr/>
      <dgm:t>
        <a:bodyPr/>
        <a:lstStyle/>
        <a:p>
          <a:endParaRPr lang="en-US"/>
        </a:p>
      </dgm:t>
    </dgm:pt>
    <dgm:pt modelId="{EC0D07C8-107C-9E40-AC4C-D8EF86A1FED9}">
      <dgm:prSet phldrT="[Text]"/>
      <dgm:spPr/>
      <dgm:t>
        <a:bodyPr/>
        <a:lstStyle/>
        <a:p>
          <a:r>
            <a:rPr lang="en-US" dirty="0" smtClean="0"/>
            <a:t>Active Learning </a:t>
          </a:r>
          <a:endParaRPr lang="en-US" dirty="0"/>
        </a:p>
      </dgm:t>
    </dgm:pt>
    <dgm:pt modelId="{516BAB37-2C40-0145-9D61-5CD5F03D4DA6}" type="parTrans" cxnId="{0586416C-689F-AD46-8C9E-523D3D408269}">
      <dgm:prSet/>
      <dgm:spPr/>
      <dgm:t>
        <a:bodyPr/>
        <a:lstStyle/>
        <a:p>
          <a:endParaRPr lang="en-US"/>
        </a:p>
      </dgm:t>
    </dgm:pt>
    <dgm:pt modelId="{BA869279-430E-BA4A-9640-E96D51CBE178}" type="sibTrans" cxnId="{0586416C-689F-AD46-8C9E-523D3D408269}">
      <dgm:prSet/>
      <dgm:spPr/>
      <dgm:t>
        <a:bodyPr/>
        <a:lstStyle/>
        <a:p>
          <a:endParaRPr lang="en-US"/>
        </a:p>
      </dgm:t>
    </dgm:pt>
    <dgm:pt modelId="{543350AB-B283-604C-8053-9DD0FC46CD5A}">
      <dgm:prSet phldrT="[Text]"/>
      <dgm:spPr/>
      <dgm:t>
        <a:bodyPr/>
        <a:lstStyle/>
        <a:p>
          <a:r>
            <a:rPr lang="en-US" dirty="0" smtClean="0"/>
            <a:t>Manipulative interfaces and mixed mode operation</a:t>
          </a:r>
          <a:endParaRPr lang="en-US" dirty="0"/>
        </a:p>
      </dgm:t>
    </dgm:pt>
    <dgm:pt modelId="{D5A33D80-63D5-2A4C-B3E5-4F7C9947952E}" type="parTrans" cxnId="{86535BE4-9677-844D-B0E4-C6678CFDE865}">
      <dgm:prSet/>
      <dgm:spPr/>
      <dgm:t>
        <a:bodyPr/>
        <a:lstStyle/>
        <a:p>
          <a:endParaRPr lang="en-US"/>
        </a:p>
      </dgm:t>
    </dgm:pt>
    <dgm:pt modelId="{11FECB5E-9B2C-584F-9164-44845D961610}" type="sibTrans" cxnId="{86535BE4-9677-844D-B0E4-C6678CFDE865}">
      <dgm:prSet/>
      <dgm:spPr/>
      <dgm:t>
        <a:bodyPr/>
        <a:lstStyle/>
        <a:p>
          <a:endParaRPr lang="en-US"/>
        </a:p>
      </dgm:t>
    </dgm:pt>
    <dgm:pt modelId="{C6371739-C21C-E742-812F-A5B345637C89}" type="pres">
      <dgm:prSet presAssocID="{1CE10913-BBA3-C54D-8904-2DA442D9D3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F5F99-902E-F54B-B002-B05661C58D49}" type="pres">
      <dgm:prSet presAssocID="{11696914-B868-AB4F-B135-4F19F62F5361}" presName="composite" presStyleCnt="0"/>
      <dgm:spPr/>
    </dgm:pt>
    <dgm:pt modelId="{75BF7F9C-6E6D-9D4C-9578-17C0527B4F2C}" type="pres">
      <dgm:prSet presAssocID="{11696914-B868-AB4F-B135-4F19F62F536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9E117-49C9-A04D-96FA-6D71D574829B}" type="pres">
      <dgm:prSet presAssocID="{11696914-B868-AB4F-B135-4F19F62F536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513B4-CE23-5842-A768-5794EC161001}" type="pres">
      <dgm:prSet presAssocID="{CB48810B-651B-2A4C-8750-798B1E9D5B0E}" presName="sp" presStyleCnt="0"/>
      <dgm:spPr/>
    </dgm:pt>
    <dgm:pt modelId="{08CEF8E6-4CA8-FD4A-B1E6-48B8B0816A03}" type="pres">
      <dgm:prSet presAssocID="{CC1F4EC0-08CB-664D-B5D2-A8A36FC88E39}" presName="composite" presStyleCnt="0"/>
      <dgm:spPr/>
    </dgm:pt>
    <dgm:pt modelId="{9AD9AF47-EA02-7849-9A76-BE37905F87F0}" type="pres">
      <dgm:prSet presAssocID="{CC1F4EC0-08CB-664D-B5D2-A8A36FC88E3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65E2-C6FF-2441-8763-6E8133B06172}" type="pres">
      <dgm:prSet presAssocID="{CC1F4EC0-08CB-664D-B5D2-A8A36FC88E3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D53B3-3BA8-634A-9D2D-0D0831D7B829}" type="pres">
      <dgm:prSet presAssocID="{5E8E9463-869B-9141-89E7-DDB2F09B2524}" presName="sp" presStyleCnt="0"/>
      <dgm:spPr/>
    </dgm:pt>
    <dgm:pt modelId="{E8B18C26-5CA2-2545-8A5C-DFED06C15C94}" type="pres">
      <dgm:prSet presAssocID="{D868C172-0EBE-E841-A1A6-ACC506FB47D3}" presName="composite" presStyleCnt="0"/>
      <dgm:spPr/>
    </dgm:pt>
    <dgm:pt modelId="{510F1842-9AF3-2545-B545-E4F314A63974}" type="pres">
      <dgm:prSet presAssocID="{D868C172-0EBE-E841-A1A6-ACC506FB47D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EC009-2146-DD45-B685-BA0095A63F71}" type="pres">
      <dgm:prSet presAssocID="{D868C172-0EBE-E841-A1A6-ACC506FB47D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2461F7-AC61-8643-9206-C2F2BF17A087}" type="presOf" srcId="{D868C172-0EBE-E841-A1A6-ACC506FB47D3}" destId="{510F1842-9AF3-2545-B545-E4F314A63974}" srcOrd="0" destOrd="0" presId="urn:microsoft.com/office/officeart/2005/8/layout/chevron2"/>
    <dgm:cxn modelId="{0586416C-689F-AD46-8C9E-523D3D408269}" srcId="{11696914-B868-AB4F-B135-4F19F62F5361}" destId="{EC0D07C8-107C-9E40-AC4C-D8EF86A1FED9}" srcOrd="2" destOrd="0" parTransId="{516BAB37-2C40-0145-9D61-5CD5F03D4DA6}" sibTransId="{BA869279-430E-BA4A-9640-E96D51CBE178}"/>
    <dgm:cxn modelId="{703067E1-EE3B-F644-A10E-A19597FF3299}" type="presOf" srcId="{EC0D07C8-107C-9E40-AC4C-D8EF86A1FED9}" destId="{ABB9E117-49C9-A04D-96FA-6D71D574829B}" srcOrd="0" destOrd="2" presId="urn:microsoft.com/office/officeart/2005/8/layout/chevron2"/>
    <dgm:cxn modelId="{EAF3DAB6-28ED-034F-9D62-BFFF228F5694}" type="presOf" srcId="{CC1F4EC0-08CB-664D-B5D2-A8A36FC88E39}" destId="{9AD9AF47-EA02-7849-9A76-BE37905F87F0}" srcOrd="0" destOrd="0" presId="urn:microsoft.com/office/officeart/2005/8/layout/chevron2"/>
    <dgm:cxn modelId="{1F91FE39-85B7-484F-83EE-832BB411189A}" srcId="{D868C172-0EBE-E841-A1A6-ACC506FB47D3}" destId="{363C2E24-25C4-614A-92FA-764462F0D00F}" srcOrd="0" destOrd="0" parTransId="{7236545F-A2DF-6A46-B74D-74DD60467C0E}" sibTransId="{174ACFEB-3D80-6B4B-9BBF-8B8E90DD9124}"/>
    <dgm:cxn modelId="{13539A8A-7848-1A41-AC98-A6F2C988B5DA}" srcId="{CC1F4EC0-08CB-664D-B5D2-A8A36FC88E39}" destId="{FA31EEC4-B71C-B948-A593-3E858D063093}" srcOrd="2" destOrd="0" parTransId="{36501AA2-F555-314F-9EFB-096859A5D56C}" sibTransId="{D215D0EC-CF58-5348-B035-414A187D19E4}"/>
    <dgm:cxn modelId="{CF4ABAED-E5A2-0742-AD5C-C03DB06E86C9}" type="presOf" srcId="{B742F2EF-AB9C-6246-8ECD-282FE992E8F3}" destId="{ABB9E117-49C9-A04D-96FA-6D71D574829B}" srcOrd="0" destOrd="0" presId="urn:microsoft.com/office/officeart/2005/8/layout/chevron2"/>
    <dgm:cxn modelId="{6E279E3E-5975-7246-ACEC-97D559D7266E}" type="presOf" srcId="{363C2E24-25C4-614A-92FA-764462F0D00F}" destId="{8DDEC009-2146-DD45-B685-BA0095A63F71}" srcOrd="0" destOrd="0" presId="urn:microsoft.com/office/officeart/2005/8/layout/chevron2"/>
    <dgm:cxn modelId="{2DA0DF87-2CB8-6B40-9746-115C6BD4D9B4}" srcId="{1CE10913-BBA3-C54D-8904-2DA442D9D33D}" destId="{11696914-B868-AB4F-B135-4F19F62F5361}" srcOrd="0" destOrd="0" parTransId="{7BB0E5A2-AEC2-C84F-9363-C9A7D3AE25C7}" sibTransId="{CB48810B-651B-2A4C-8750-798B1E9D5B0E}"/>
    <dgm:cxn modelId="{51E42985-A264-114C-BB44-0371D8F530F8}" type="presOf" srcId="{318D00C3-84AE-8F48-8307-62522A70D7D3}" destId="{D3A665E2-C6FF-2441-8763-6E8133B06172}" srcOrd="0" destOrd="0" presId="urn:microsoft.com/office/officeart/2005/8/layout/chevron2"/>
    <dgm:cxn modelId="{EC24CFC8-2759-FE4E-B10A-22A21338D8DE}" srcId="{11696914-B868-AB4F-B135-4F19F62F5361}" destId="{677B6F81-63EC-2349-91E8-FA3AB7E3D8E4}" srcOrd="1" destOrd="0" parTransId="{54B57013-2F43-6143-85C0-BAE89C9BBCD2}" sibTransId="{7378C0D5-59C8-464F-A3E3-0AABBE252296}"/>
    <dgm:cxn modelId="{F94111EE-A07E-364D-9EE5-BC0E0A7DA4ED}" type="presOf" srcId="{8E8604FF-59F6-CE48-83F6-B32BA6FCFB03}" destId="{8DDEC009-2146-DD45-B685-BA0095A63F71}" srcOrd="0" destOrd="1" presId="urn:microsoft.com/office/officeart/2005/8/layout/chevron2"/>
    <dgm:cxn modelId="{0CE6A9B4-3233-AF4A-A7A9-28191D47AC83}" srcId="{CC1F4EC0-08CB-664D-B5D2-A8A36FC88E39}" destId="{318D00C3-84AE-8F48-8307-62522A70D7D3}" srcOrd="0" destOrd="0" parTransId="{C0100D75-8ABD-8944-BE17-955DF8CD463E}" sibTransId="{17B2362A-BA44-5441-939A-F260281ADA09}"/>
    <dgm:cxn modelId="{64CDAF62-349A-D840-A435-87F06EBA9617}" srcId="{1CE10913-BBA3-C54D-8904-2DA442D9D33D}" destId="{D868C172-0EBE-E841-A1A6-ACC506FB47D3}" srcOrd="2" destOrd="0" parTransId="{AA39C51B-CC28-1B44-A54F-A86DD7879E02}" sibTransId="{2E2D4240-5763-5843-8808-05678171EA98}"/>
    <dgm:cxn modelId="{5C0BCE39-CF71-9342-B4F6-D8EAA34FFF84}" type="presOf" srcId="{1CE10913-BBA3-C54D-8904-2DA442D9D33D}" destId="{C6371739-C21C-E742-812F-A5B345637C89}" srcOrd="0" destOrd="0" presId="urn:microsoft.com/office/officeart/2005/8/layout/chevron2"/>
    <dgm:cxn modelId="{E7C77E01-F798-3648-BB2F-6B885734360E}" srcId="{D868C172-0EBE-E841-A1A6-ACC506FB47D3}" destId="{8E8604FF-59F6-CE48-83F6-B32BA6FCFB03}" srcOrd="1" destOrd="0" parTransId="{B057603B-5508-EF4D-86B3-C467F1207179}" sibTransId="{A02EE6DF-B559-8140-A1F2-25D6F4650E56}"/>
    <dgm:cxn modelId="{8A71E0B9-B1C6-6A46-8BBD-CF186108D360}" srcId="{CC1F4EC0-08CB-664D-B5D2-A8A36FC88E39}" destId="{FA87C964-A262-5C43-82D9-02D47C1BD18D}" srcOrd="1" destOrd="0" parTransId="{172E1C9A-1C05-C44F-B242-5006E6E0C683}" sibTransId="{FBD2C19B-CC91-0A45-9169-C6729CB828A6}"/>
    <dgm:cxn modelId="{9CF6B083-C669-7D4A-A5B2-4CD978297D28}" type="presOf" srcId="{543350AB-B283-604C-8053-9DD0FC46CD5A}" destId="{8DDEC009-2146-DD45-B685-BA0095A63F71}" srcOrd="0" destOrd="2" presId="urn:microsoft.com/office/officeart/2005/8/layout/chevron2"/>
    <dgm:cxn modelId="{D26B119D-17E3-2646-8589-6AA3A5AC3D41}" srcId="{1CE10913-BBA3-C54D-8904-2DA442D9D33D}" destId="{CC1F4EC0-08CB-664D-B5D2-A8A36FC88E39}" srcOrd="1" destOrd="0" parTransId="{1DE1CE79-FD08-5647-B78E-6E4742898684}" sibTransId="{5E8E9463-869B-9141-89E7-DDB2F09B2524}"/>
    <dgm:cxn modelId="{D1CEF149-AA4B-C845-8AEB-BBD25B057434}" type="presOf" srcId="{11696914-B868-AB4F-B135-4F19F62F5361}" destId="{75BF7F9C-6E6D-9D4C-9578-17C0527B4F2C}" srcOrd="0" destOrd="0" presId="urn:microsoft.com/office/officeart/2005/8/layout/chevron2"/>
    <dgm:cxn modelId="{254E4298-170F-9144-B2FB-D2E68760154C}" type="presOf" srcId="{677B6F81-63EC-2349-91E8-FA3AB7E3D8E4}" destId="{ABB9E117-49C9-A04D-96FA-6D71D574829B}" srcOrd="0" destOrd="1" presId="urn:microsoft.com/office/officeart/2005/8/layout/chevron2"/>
    <dgm:cxn modelId="{73059F32-2C65-494B-A0F1-114A2DB69A39}" type="presOf" srcId="{FA31EEC4-B71C-B948-A593-3E858D063093}" destId="{D3A665E2-C6FF-2441-8763-6E8133B06172}" srcOrd="0" destOrd="2" presId="urn:microsoft.com/office/officeart/2005/8/layout/chevron2"/>
    <dgm:cxn modelId="{86535BE4-9677-844D-B0E4-C6678CFDE865}" srcId="{D868C172-0EBE-E841-A1A6-ACC506FB47D3}" destId="{543350AB-B283-604C-8053-9DD0FC46CD5A}" srcOrd="2" destOrd="0" parTransId="{D5A33D80-63D5-2A4C-B3E5-4F7C9947952E}" sibTransId="{11FECB5E-9B2C-584F-9164-44845D961610}"/>
    <dgm:cxn modelId="{35703376-CD65-AC49-BB90-BBEC10FAE3E5}" srcId="{11696914-B868-AB4F-B135-4F19F62F5361}" destId="{B742F2EF-AB9C-6246-8ECD-282FE992E8F3}" srcOrd="0" destOrd="0" parTransId="{4BDB46C9-E4B0-6648-A642-7F184EABF502}" sibTransId="{5AF31269-2755-5A4E-A2BB-639A1093AD90}"/>
    <dgm:cxn modelId="{624442AA-0B10-824F-9ED0-69C7209B7419}" type="presOf" srcId="{FA87C964-A262-5C43-82D9-02D47C1BD18D}" destId="{D3A665E2-C6FF-2441-8763-6E8133B06172}" srcOrd="0" destOrd="1" presId="urn:microsoft.com/office/officeart/2005/8/layout/chevron2"/>
    <dgm:cxn modelId="{503E957D-2BE2-E141-932F-BDBECBB023D3}" type="presParOf" srcId="{C6371739-C21C-E742-812F-A5B345637C89}" destId="{BCBF5F99-902E-F54B-B002-B05661C58D49}" srcOrd="0" destOrd="0" presId="urn:microsoft.com/office/officeart/2005/8/layout/chevron2"/>
    <dgm:cxn modelId="{B6C5F947-E066-DB4E-A627-F8C044DF1B56}" type="presParOf" srcId="{BCBF5F99-902E-F54B-B002-B05661C58D49}" destId="{75BF7F9C-6E6D-9D4C-9578-17C0527B4F2C}" srcOrd="0" destOrd="0" presId="urn:microsoft.com/office/officeart/2005/8/layout/chevron2"/>
    <dgm:cxn modelId="{7EEB2A6C-6F3D-7F40-9553-21AA01D5D731}" type="presParOf" srcId="{BCBF5F99-902E-F54B-B002-B05661C58D49}" destId="{ABB9E117-49C9-A04D-96FA-6D71D574829B}" srcOrd="1" destOrd="0" presId="urn:microsoft.com/office/officeart/2005/8/layout/chevron2"/>
    <dgm:cxn modelId="{86400F4A-0F15-FE42-AF60-7AEAF14C6B53}" type="presParOf" srcId="{C6371739-C21C-E742-812F-A5B345637C89}" destId="{94A513B4-CE23-5842-A768-5794EC161001}" srcOrd="1" destOrd="0" presId="urn:microsoft.com/office/officeart/2005/8/layout/chevron2"/>
    <dgm:cxn modelId="{56610740-501B-FF49-A377-838616E43323}" type="presParOf" srcId="{C6371739-C21C-E742-812F-A5B345637C89}" destId="{08CEF8E6-4CA8-FD4A-B1E6-48B8B0816A03}" srcOrd="2" destOrd="0" presId="urn:microsoft.com/office/officeart/2005/8/layout/chevron2"/>
    <dgm:cxn modelId="{C7237B69-D22F-2443-9974-40A22E6C8699}" type="presParOf" srcId="{08CEF8E6-4CA8-FD4A-B1E6-48B8B0816A03}" destId="{9AD9AF47-EA02-7849-9A76-BE37905F87F0}" srcOrd="0" destOrd="0" presId="urn:microsoft.com/office/officeart/2005/8/layout/chevron2"/>
    <dgm:cxn modelId="{9FD4F1CF-C3B2-7346-8F40-7EC50CA8CCBC}" type="presParOf" srcId="{08CEF8E6-4CA8-FD4A-B1E6-48B8B0816A03}" destId="{D3A665E2-C6FF-2441-8763-6E8133B06172}" srcOrd="1" destOrd="0" presId="urn:microsoft.com/office/officeart/2005/8/layout/chevron2"/>
    <dgm:cxn modelId="{DFC0ED55-E37A-164B-B3B3-773F4CF6188E}" type="presParOf" srcId="{C6371739-C21C-E742-812F-A5B345637C89}" destId="{F52D53B3-3BA8-634A-9D2D-0D0831D7B829}" srcOrd="3" destOrd="0" presId="urn:microsoft.com/office/officeart/2005/8/layout/chevron2"/>
    <dgm:cxn modelId="{91676AB7-BAB3-8748-BF8B-E49525E73B83}" type="presParOf" srcId="{C6371739-C21C-E742-812F-A5B345637C89}" destId="{E8B18C26-5CA2-2545-8A5C-DFED06C15C94}" srcOrd="4" destOrd="0" presId="urn:microsoft.com/office/officeart/2005/8/layout/chevron2"/>
    <dgm:cxn modelId="{BA8F730F-D50E-8043-87E9-2224820A24E2}" type="presParOf" srcId="{E8B18C26-5CA2-2545-8A5C-DFED06C15C94}" destId="{510F1842-9AF3-2545-B545-E4F314A63974}" srcOrd="0" destOrd="0" presId="urn:microsoft.com/office/officeart/2005/8/layout/chevron2"/>
    <dgm:cxn modelId="{475D5912-7917-494A-B71A-1077BDE2735D}" type="presParOf" srcId="{E8B18C26-5CA2-2545-8A5C-DFED06C15C94}" destId="{8DDEC009-2146-DD45-B685-BA0095A63F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F066A-947B-1A47-ACDC-49C6F590F455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Time</a:t>
          </a:r>
          <a:endParaRPr lang="en-US" sz="4900" kern="1200" dirty="0"/>
        </a:p>
      </dsp:txBody>
      <dsp:txXfrm>
        <a:off x="2977756" y="35837"/>
        <a:ext cx="2274087" cy="1102735"/>
      </dsp:txXfrm>
    </dsp:sp>
    <dsp:sp modelId="{F5EE1017-8B85-F14D-8F1E-C89CCBE6C750}">
      <dsp:nvSpPr>
        <dsp:cNvPr id="0" name=""/>
        <dsp:cNvSpPr/>
      </dsp:nvSpPr>
      <dsp:spPr>
        <a:xfrm rot="3565362">
          <a:off x="5288953" y="2058755"/>
          <a:ext cx="1258820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411945" y="2140750"/>
        <a:ext cx="1012836" cy="245983"/>
      </dsp:txXfrm>
    </dsp:sp>
    <dsp:sp modelId="{FF576664-EDFB-BA49-83C9-0066C4FF72AD}">
      <dsp:nvSpPr>
        <dsp:cNvPr id="0" name=""/>
        <dsp:cNvSpPr/>
      </dsp:nvSpPr>
      <dsp:spPr>
        <a:xfrm>
          <a:off x="4924657" y="3354603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Quality</a:t>
          </a:r>
          <a:endParaRPr lang="en-US" sz="4900" kern="1200" dirty="0"/>
        </a:p>
      </dsp:txBody>
      <dsp:txXfrm>
        <a:off x="4958965" y="3388911"/>
        <a:ext cx="2274087" cy="1102735"/>
      </dsp:txXfrm>
    </dsp:sp>
    <dsp:sp modelId="{50AAB907-5EE8-2745-9813-727A0539C0C7}">
      <dsp:nvSpPr>
        <dsp:cNvPr id="0" name=""/>
        <dsp:cNvSpPr/>
      </dsp:nvSpPr>
      <dsp:spPr>
        <a:xfrm rot="10801336">
          <a:off x="3508484" y="3734532"/>
          <a:ext cx="1258820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631476" y="3816527"/>
        <a:ext cx="1012836" cy="245983"/>
      </dsp:txXfrm>
    </dsp:sp>
    <dsp:sp modelId="{3551CE52-95DF-734D-86A5-E19943434109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Money</a:t>
          </a:r>
          <a:endParaRPr lang="en-US" sz="4900" kern="1200" dirty="0"/>
        </a:p>
      </dsp:txBody>
      <dsp:txXfrm>
        <a:off x="1042736" y="3387390"/>
        <a:ext cx="2274087" cy="1102735"/>
      </dsp:txXfrm>
    </dsp:sp>
    <dsp:sp modelId="{8D654164-D0D6-B947-8C2C-2730E9A4AEAF}">
      <dsp:nvSpPr>
        <dsp:cNvPr id="0" name=""/>
        <dsp:cNvSpPr/>
      </dsp:nvSpPr>
      <dsp:spPr>
        <a:xfrm rot="18000000">
          <a:off x="1819233" y="2057994"/>
          <a:ext cx="1258820" cy="409973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942225" y="2139989"/>
        <a:ext cx="1012836" cy="245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F7F9C-6E6D-9D4C-9578-17C0527B4F2C}">
      <dsp:nvSpPr>
        <dsp:cNvPr id="0" name=""/>
        <dsp:cNvSpPr/>
      </dsp:nvSpPr>
      <dsp:spPr>
        <a:xfrm rot="5400000">
          <a:off x="-285582" y="287959"/>
          <a:ext cx="1903883" cy="13327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00"/>
              </a:solidFill>
            </a:rPr>
            <a:t>Algorithms</a:t>
          </a:r>
          <a:endParaRPr lang="en-US" sz="2200" kern="1200" dirty="0">
            <a:solidFill>
              <a:srgbClr val="FFFF00"/>
            </a:solidFill>
          </a:endParaRPr>
        </a:p>
      </dsp:txBody>
      <dsp:txXfrm rot="-5400000">
        <a:off x="1" y="668735"/>
        <a:ext cx="1332718" cy="571165"/>
      </dsp:txXfrm>
    </dsp:sp>
    <dsp:sp modelId="{ABB9E117-49C9-A04D-96FA-6D71D574829B}">
      <dsp:nvSpPr>
        <dsp:cNvPr id="0" name=""/>
        <dsp:cNvSpPr/>
      </dsp:nvSpPr>
      <dsp:spPr>
        <a:xfrm rot="5400000">
          <a:off x="4200497" y="-2865401"/>
          <a:ext cx="1237524" cy="6973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Approximate Answers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ML Libraries and Ensemble Methods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Active Learning </a:t>
          </a:r>
          <a:endParaRPr lang="en-US" sz="2200" kern="1200" dirty="0"/>
        </a:p>
      </dsp:txBody>
      <dsp:txXfrm rot="-5400000">
        <a:off x="1332719" y="62788"/>
        <a:ext cx="6912670" cy="1116702"/>
      </dsp:txXfrm>
    </dsp:sp>
    <dsp:sp modelId="{9AD9AF47-EA02-7849-9A76-BE37905F87F0}">
      <dsp:nvSpPr>
        <dsp:cNvPr id="0" name=""/>
        <dsp:cNvSpPr/>
      </dsp:nvSpPr>
      <dsp:spPr>
        <a:xfrm rot="5400000">
          <a:off x="-285582" y="2000640"/>
          <a:ext cx="1903883" cy="13327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00"/>
              </a:solidFill>
            </a:rPr>
            <a:t>Machines</a:t>
          </a:r>
          <a:endParaRPr lang="en-US" sz="2200" kern="1200" dirty="0">
            <a:solidFill>
              <a:srgbClr val="FFFF00"/>
            </a:solidFill>
          </a:endParaRPr>
        </a:p>
      </dsp:txBody>
      <dsp:txXfrm rot="-5400000">
        <a:off x="1" y="2381416"/>
        <a:ext cx="1332718" cy="571165"/>
      </dsp:txXfrm>
    </dsp:sp>
    <dsp:sp modelId="{D3A665E2-C6FF-2441-8763-6E8133B06172}">
      <dsp:nvSpPr>
        <dsp:cNvPr id="0" name=""/>
        <dsp:cNvSpPr/>
      </dsp:nvSpPr>
      <dsp:spPr>
        <a:xfrm rot="5400000">
          <a:off x="4200497" y="-1152720"/>
          <a:ext cx="1237524" cy="6973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Cloud Computing – esp. Spot Instances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Multi-tenancy	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Relaxed (eventual) consistency/ Multi-version methods</a:t>
          </a:r>
          <a:endParaRPr lang="en-US" sz="2200" kern="1200" dirty="0"/>
        </a:p>
      </dsp:txBody>
      <dsp:txXfrm rot="-5400000">
        <a:off x="1332719" y="1775469"/>
        <a:ext cx="6912670" cy="1116702"/>
      </dsp:txXfrm>
    </dsp:sp>
    <dsp:sp modelId="{510F1842-9AF3-2545-B545-E4F314A63974}">
      <dsp:nvSpPr>
        <dsp:cNvPr id="0" name=""/>
        <dsp:cNvSpPr/>
      </dsp:nvSpPr>
      <dsp:spPr>
        <a:xfrm rot="5400000">
          <a:off x="-285582" y="3713322"/>
          <a:ext cx="1903883" cy="133271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00"/>
              </a:solidFill>
            </a:rPr>
            <a:t>People</a:t>
          </a:r>
          <a:endParaRPr lang="en-US" sz="2200" kern="1200" dirty="0">
            <a:solidFill>
              <a:srgbClr val="FFFF00"/>
            </a:solidFill>
          </a:endParaRPr>
        </a:p>
      </dsp:txBody>
      <dsp:txXfrm rot="-5400000">
        <a:off x="1" y="4094098"/>
        <a:ext cx="1332718" cy="571165"/>
      </dsp:txXfrm>
    </dsp:sp>
    <dsp:sp modelId="{8DDEC009-2146-DD45-B685-BA0095A63F71}">
      <dsp:nvSpPr>
        <dsp:cNvPr id="0" name=""/>
        <dsp:cNvSpPr/>
      </dsp:nvSpPr>
      <dsp:spPr>
        <a:xfrm rot="5400000">
          <a:off x="4200497" y="559961"/>
          <a:ext cx="1237524" cy="69730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Dynamic Task and </a:t>
          </a:r>
          <a:r>
            <a:rPr lang="en-US" sz="2200" kern="1200" dirty="0" err="1" smtClean="0"/>
            <a:t>Microtask</a:t>
          </a:r>
          <a:r>
            <a:rPr lang="en-US" sz="2200" kern="1200" dirty="0" smtClean="0"/>
            <a:t> Marketplaces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Visual analytics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Manipulative interfaces and mixed mode operation</a:t>
          </a:r>
          <a:endParaRPr lang="en-US" sz="2200" kern="1200" dirty="0"/>
        </a:p>
      </dsp:txBody>
      <dsp:txXfrm rot="-5400000">
        <a:off x="1332719" y="3488151"/>
        <a:ext cx="6912670" cy="1116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0DBB-FA3E-BA4C-AFAB-ED4147FA32B1}" type="datetimeFigureOut">
              <a:rPr lang="en-US" smtClean="0"/>
              <a:t>10/14/13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F5B2-048D-0344-B140-24CAAF7F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1EAA98-0FDA-CD43-AE85-312F9266063F}" type="datetime1">
              <a:rPr lang="en-US"/>
              <a:pPr>
                <a:defRPr/>
              </a:pPr>
              <a:t>10/14/13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9AE34-0624-8F4B-9FB8-27D0EFDF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9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DC69FE-82EB-ED4A-895C-6DF3FE534FB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3ED75-D9AD-BE44-A923-67502964FC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221E382-D0F1-5E49-A964-B856B1E56374}" type="datetime1">
              <a:rPr lang="en-US" smtClean="0"/>
              <a:pPr>
                <a:defRPr/>
              </a:pPr>
              <a:t>10/14/13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AMPLab Overview - franklin@cs.berkeley.edu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720 hours per month per machine so AWS cheaper</a:t>
            </a:r>
            <a:r>
              <a:rPr lang="en-US" baseline="0" dirty="0" smtClean="0"/>
              <a:t> if 5277 machines or less</a:t>
            </a:r>
          </a:p>
          <a:p>
            <a:r>
              <a:rPr lang="en-US" baseline="0" dirty="0" smtClean="0"/>
              <a:t>Spot is about the same price!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69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F4B6-8681-E04D-9255-0297A3D3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C13E-E4C7-D24A-8B56-ECE664E0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63FC-7912-AC48-B1D7-F0AD74BF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77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3AE0-77FC-6A46-AAD7-7484B641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58E1-AD50-B54D-AB38-8CD397AC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4161-BD14-6B44-8A5D-DA5F390B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3E74-89E2-C64C-9005-6CEB9190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Gill Sans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Light"/>
              </a:defRPr>
            </a:lvl1pPr>
          </a:lstStyle>
          <a:p>
            <a:pPr>
              <a:defRPr/>
            </a:pPr>
            <a:fld id="{6EC0E81C-C778-DC40-90D0-8BC73B3804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5000" b="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0" indent="0" algn="l" defTabSz="457200" rtl="0" eaLnBrk="0" fontAlgn="base" hangingPunct="0">
        <a:spcBef>
          <a:spcPts val="2000"/>
        </a:spcBef>
        <a:spcAft>
          <a:spcPct val="0"/>
        </a:spcAft>
        <a:buNone/>
        <a:defRPr sz="32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1pPr>
      <a:lvl2pPr marL="457200" indent="-228600" algn="l" defTabSz="457200" rtl="0" eaLnBrk="0" fontAlgn="base" hangingPunct="0">
        <a:spcBef>
          <a:spcPct val="0"/>
        </a:spcBef>
        <a:spcAft>
          <a:spcPct val="0"/>
        </a:spcAft>
        <a:buSzPct val="100000"/>
        <a:buFont typeface="Lucida Grande" charset="0"/>
        <a:buChar char="»"/>
        <a:defRPr sz="27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2pPr>
      <a:lvl3pPr marL="77724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Light"/>
          <a:ea typeface="ＭＳ Ｐゴシック" pitchFamily="-65" charset="-128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838200" y="337837"/>
            <a:ext cx="7969479" cy="2880326"/>
          </a:xfrm>
        </p:spPr>
        <p:txBody>
          <a:bodyPr>
            <a:normAutofit/>
          </a:bodyPr>
          <a:lstStyle/>
          <a:p>
            <a:r>
              <a:rPr lang="en-US" sz="4800" dirty="0"/>
              <a:t>The </a:t>
            </a:r>
            <a:r>
              <a:rPr lang="en-US" sz="4800" dirty="0" smtClean="0"/>
              <a:t>Three E’s of Big Data and What DB </a:t>
            </a:r>
            <a:r>
              <a:rPr lang="en-US" sz="4800" smtClean="0"/>
              <a:t>People </a:t>
            </a:r>
            <a:r>
              <a:rPr lang="en-US" sz="4800" smtClean="0"/>
              <a:t>can do   </a:t>
            </a:r>
            <a:r>
              <a:rPr lang="en-US" sz="4800" dirty="0" smtClean="0"/>
              <a:t>About Them</a:t>
            </a:r>
            <a:endParaRPr lang="en-US" sz="4800" dirty="0" smtClean="0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971800" y="5410200"/>
            <a:ext cx="3255417" cy="1092200"/>
            <a:chOff x="5105400" y="5181601"/>
            <a:chExt cx="3848288" cy="1291110"/>
          </a:xfrm>
        </p:grpSpPr>
        <p:pic>
          <p:nvPicPr>
            <p:cNvPr id="8" name="Picture 7" descr="amplab_hires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400" y="5181601"/>
              <a:ext cx="3848288" cy="12911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24939" y="6132997"/>
              <a:ext cx="1274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A736"/>
                  </a:solidFill>
                  <a:latin typeface="Corbel"/>
                  <a:cs typeface="Corbel"/>
                </a:rPr>
                <a:t>UC BERKELEY</a:t>
              </a:r>
              <a:endParaRPr lang="en-US" sz="1400" dirty="0">
                <a:solidFill>
                  <a:srgbClr val="F2A736"/>
                </a:solidFill>
                <a:latin typeface="Corbel"/>
                <a:cs typeface="Corbe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698500" y="7874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6114" y="3341373"/>
            <a:ext cx="41502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Michael Franklin – UC Berkeley</a:t>
            </a:r>
          </a:p>
          <a:p>
            <a:pPr algn="ctr"/>
            <a:endParaRPr lang="en-US" dirty="0">
              <a:latin typeface="Gill Sans Light"/>
              <a:cs typeface="Gill Sans Light"/>
            </a:endParaRP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Beckman Database Get Together</a:t>
            </a: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October 14, 2013</a:t>
            </a:r>
          </a:p>
        </p:txBody>
      </p:sp>
    </p:spTree>
    <p:extLst>
      <p:ext uri="{BB962C8B-B14F-4D97-AF65-F5344CB8AC3E}">
        <p14:creationId xmlns:p14="http://schemas.microsoft.com/office/powerpoint/2010/main" val="18788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98"/>
    </mc:Choice>
    <mc:Fallback xmlns:mv="urn:schemas-microsoft-com:mac:vml" xmlns="">
      <p:transition spd="slow" advTm="2489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/>
          <p:cNvSpPr>
            <a:spLocks/>
          </p:cNvSpPr>
          <p:nvPr/>
        </p:nvSpPr>
        <p:spPr bwMode="auto">
          <a:xfrm>
            <a:off x="4953772" y="3268267"/>
            <a:ext cx="1510132" cy="819316"/>
          </a:xfrm>
          <a:prstGeom prst="roundRect">
            <a:avLst>
              <a:gd name="adj" fmla="val 1744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Gill Sans" charset="0"/>
              </a:rPr>
              <a:t>Query Planner / Optimizer</a:t>
            </a:r>
          </a:p>
        </p:txBody>
      </p:sp>
      <p:sp>
        <p:nvSpPr>
          <p:cNvPr id="15362" name="AutoShape 2"/>
          <p:cNvSpPr>
            <a:spLocks/>
          </p:cNvSpPr>
          <p:nvPr/>
        </p:nvSpPr>
        <p:spPr bwMode="auto">
          <a:xfrm>
            <a:off x="4962296" y="4681110"/>
            <a:ext cx="1510132" cy="559981"/>
          </a:xfrm>
          <a:prstGeom prst="roundRect">
            <a:avLst>
              <a:gd name="adj" fmla="val 23435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Gill Sans" charset="0"/>
              </a:rPr>
              <a:t>Runtime</a:t>
            </a:r>
          </a:p>
        </p:txBody>
      </p:sp>
      <p:grpSp>
        <p:nvGrpSpPr>
          <p:cNvPr id="99335" name="Group 8"/>
          <p:cNvGrpSpPr>
            <a:grpSpLocks/>
          </p:cNvGrpSpPr>
          <p:nvPr/>
        </p:nvGrpSpPr>
        <p:grpSpPr bwMode="auto">
          <a:xfrm>
            <a:off x="4245993" y="5975077"/>
            <a:ext cx="450949" cy="561454"/>
            <a:chOff x="0" y="0"/>
            <a:chExt cx="408" cy="513"/>
          </a:xfrm>
        </p:grpSpPr>
        <p:sp>
          <p:nvSpPr>
            <p:cNvPr id="98362" name="Oval 3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63" name="Rectangle 4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64" name="Oval 5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437" name="Line 6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438" name="Line 7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9336" name="Group 14"/>
          <p:cNvGrpSpPr>
            <a:grpSpLocks/>
          </p:cNvGrpSpPr>
          <p:nvPr/>
        </p:nvGrpSpPr>
        <p:grpSpPr bwMode="auto">
          <a:xfrm>
            <a:off x="4750520" y="5975077"/>
            <a:ext cx="450949" cy="561454"/>
            <a:chOff x="0" y="0"/>
            <a:chExt cx="408" cy="513"/>
          </a:xfrm>
        </p:grpSpPr>
        <p:sp>
          <p:nvSpPr>
            <p:cNvPr id="98357" name="Oval 9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" name="Rectangle 10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Oval 11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426" name="Line 12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427" name="Line 13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9337" name="Group 20"/>
          <p:cNvGrpSpPr>
            <a:grpSpLocks/>
          </p:cNvGrpSpPr>
          <p:nvPr/>
        </p:nvGrpSpPr>
        <p:grpSpPr bwMode="auto">
          <a:xfrm>
            <a:off x="5253932" y="5975077"/>
            <a:ext cx="449833" cy="561454"/>
            <a:chOff x="0" y="0"/>
            <a:chExt cx="408" cy="513"/>
          </a:xfrm>
        </p:grpSpPr>
        <p:sp>
          <p:nvSpPr>
            <p:cNvPr id="98352" name="Oval 15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53" name="Rectangle 16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54" name="Oval 17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415" name="Line 18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416" name="Line 19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9338" name="Group 26"/>
          <p:cNvGrpSpPr>
            <a:grpSpLocks/>
          </p:cNvGrpSpPr>
          <p:nvPr/>
        </p:nvGrpSpPr>
        <p:grpSpPr bwMode="auto">
          <a:xfrm>
            <a:off x="5756226" y="5975077"/>
            <a:ext cx="450949" cy="561454"/>
            <a:chOff x="0" y="0"/>
            <a:chExt cx="408" cy="513"/>
          </a:xfrm>
        </p:grpSpPr>
        <p:sp>
          <p:nvSpPr>
            <p:cNvPr id="98347" name="Oval 21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48" name="Rectangle 22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349" name="Oval 23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404" name="Line 24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405" name="Line 25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9339" name="Group 32"/>
          <p:cNvGrpSpPr>
            <a:grpSpLocks/>
          </p:cNvGrpSpPr>
          <p:nvPr/>
        </p:nvGrpSpPr>
        <p:grpSpPr bwMode="auto">
          <a:xfrm>
            <a:off x="6260754" y="5975077"/>
            <a:ext cx="449833" cy="561454"/>
            <a:chOff x="0" y="0"/>
            <a:chExt cx="408" cy="513"/>
          </a:xfrm>
        </p:grpSpPr>
        <p:sp>
          <p:nvSpPr>
            <p:cNvPr id="6" name="Oval 27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28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29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93" name="Line 30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394" name="Line 31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99340" name="Group 38"/>
          <p:cNvGrpSpPr>
            <a:grpSpLocks/>
          </p:cNvGrpSpPr>
          <p:nvPr/>
        </p:nvGrpSpPr>
        <p:grpSpPr bwMode="auto">
          <a:xfrm>
            <a:off x="6764165" y="5975077"/>
            <a:ext cx="449833" cy="561454"/>
            <a:chOff x="0" y="0"/>
            <a:chExt cx="408" cy="513"/>
          </a:xfrm>
        </p:grpSpPr>
        <p:sp>
          <p:nvSpPr>
            <p:cNvPr id="9" name="Oval 33"/>
            <p:cNvSpPr>
              <a:spLocks/>
            </p:cNvSpPr>
            <p:nvPr/>
          </p:nvSpPr>
          <p:spPr bwMode="auto">
            <a:xfrm>
              <a:off x="8" y="429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34"/>
            <p:cNvSpPr>
              <a:spLocks/>
            </p:cNvSpPr>
            <p:nvPr/>
          </p:nvSpPr>
          <p:spPr bwMode="auto">
            <a:xfrm>
              <a:off x="4" y="46"/>
              <a:ext cx="399" cy="421"/>
            </a:xfrm>
            <a:prstGeom prst="rect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35"/>
            <p:cNvSpPr>
              <a:spLocks/>
            </p:cNvSpPr>
            <p:nvPr/>
          </p:nvSpPr>
          <p:spPr bwMode="auto">
            <a:xfrm>
              <a:off x="8" y="0"/>
              <a:ext cx="391" cy="84"/>
            </a:xfrm>
            <a:prstGeom prst="ellipse">
              <a:avLst/>
            </a:prstGeom>
            <a:blipFill dpi="0" rotWithShape="0">
              <a:blip r:embed="rId2">
                <a:duotone>
                  <a:prstClr val="black"/>
                  <a:srgbClr val="800040">
                    <a:tint val="45000"/>
                    <a:satMod val="400000"/>
                  </a:srgbClr>
                </a:duotone>
              </a:blip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382" name="Line 36"/>
            <p:cNvSpPr>
              <a:spLocks noChangeShapeType="1"/>
            </p:cNvSpPr>
            <p:nvPr/>
          </p:nvSpPr>
          <p:spPr bwMode="auto">
            <a:xfrm flipH="1">
              <a:off x="400" y="46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9383" name="Line 37"/>
            <p:cNvSpPr>
              <a:spLocks noChangeShapeType="1"/>
            </p:cNvSpPr>
            <p:nvPr/>
          </p:nvSpPr>
          <p:spPr bwMode="auto">
            <a:xfrm flipH="1">
              <a:off x="7" y="50"/>
              <a:ext cx="0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9341" name="Line 39"/>
          <p:cNvSpPr>
            <a:spLocks noChangeShapeType="1"/>
          </p:cNvSpPr>
          <p:nvPr/>
        </p:nvSpPr>
        <p:spPr bwMode="auto">
          <a:xfrm flipH="1">
            <a:off x="4441330" y="5291957"/>
            <a:ext cx="1002357" cy="627311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2" name="Line 40"/>
          <p:cNvSpPr>
            <a:spLocks noChangeShapeType="1"/>
          </p:cNvSpPr>
          <p:nvPr/>
        </p:nvSpPr>
        <p:spPr bwMode="auto">
          <a:xfrm flipH="1">
            <a:off x="4949206" y="5314281"/>
            <a:ext cx="651867" cy="61056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3" name="Line 41"/>
          <p:cNvSpPr>
            <a:spLocks noChangeShapeType="1"/>
          </p:cNvSpPr>
          <p:nvPr/>
        </p:nvSpPr>
        <p:spPr bwMode="auto">
          <a:xfrm>
            <a:off x="5986166" y="5294189"/>
            <a:ext cx="1002357" cy="62842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4" name="Line 42"/>
          <p:cNvSpPr>
            <a:spLocks noChangeShapeType="1"/>
          </p:cNvSpPr>
          <p:nvPr/>
        </p:nvSpPr>
        <p:spPr bwMode="auto">
          <a:xfrm>
            <a:off x="5845523" y="5310932"/>
            <a:ext cx="652984" cy="61056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5" name="Line 43"/>
          <p:cNvSpPr>
            <a:spLocks noChangeShapeType="1"/>
          </p:cNvSpPr>
          <p:nvPr/>
        </p:nvSpPr>
        <p:spPr bwMode="auto">
          <a:xfrm flipH="1">
            <a:off x="5441455" y="5319862"/>
            <a:ext cx="261193" cy="61949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6" name="Line 44"/>
          <p:cNvSpPr>
            <a:spLocks noChangeShapeType="1"/>
          </p:cNvSpPr>
          <p:nvPr/>
        </p:nvSpPr>
        <p:spPr bwMode="auto">
          <a:xfrm>
            <a:off x="5748413" y="5310932"/>
            <a:ext cx="261193" cy="61949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47" name="Line 45"/>
          <p:cNvSpPr>
            <a:spLocks noChangeShapeType="1"/>
          </p:cNvSpPr>
          <p:nvPr/>
        </p:nvSpPr>
        <p:spPr bwMode="auto">
          <a:xfrm rot="10800000" flipH="1">
            <a:off x="5722740" y="4140027"/>
            <a:ext cx="0" cy="50676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6" name="AutoShape 46"/>
          <p:cNvSpPr>
            <a:spLocks/>
          </p:cNvSpPr>
          <p:nvPr/>
        </p:nvSpPr>
        <p:spPr bwMode="auto">
          <a:xfrm>
            <a:off x="1076867" y="4602403"/>
            <a:ext cx="1501609" cy="752233"/>
          </a:xfrm>
          <a:prstGeom prst="roundRect">
            <a:avLst>
              <a:gd name="adj" fmla="val 1744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Gill Sans" charset="0"/>
              </a:rPr>
              <a:t>ML Developer API</a:t>
            </a:r>
          </a:p>
        </p:txBody>
      </p:sp>
      <p:sp>
        <p:nvSpPr>
          <p:cNvPr id="15407" name="AutoShape 47"/>
          <p:cNvSpPr>
            <a:spLocks/>
          </p:cNvSpPr>
          <p:nvPr/>
        </p:nvSpPr>
        <p:spPr bwMode="auto">
          <a:xfrm>
            <a:off x="1076866" y="3439862"/>
            <a:ext cx="1510133" cy="559981"/>
          </a:xfrm>
          <a:prstGeom prst="roundRect">
            <a:avLst>
              <a:gd name="adj" fmla="val 23435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Gill Sans" charset="0"/>
              </a:rPr>
              <a:t>ML Library</a:t>
            </a:r>
          </a:p>
        </p:txBody>
      </p:sp>
      <p:pic>
        <p:nvPicPr>
          <p:cNvPr id="99354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2" y="1471167"/>
            <a:ext cx="1141884" cy="131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0" name="AutoShape 50"/>
          <p:cNvSpPr>
            <a:spLocks/>
          </p:cNvSpPr>
          <p:nvPr/>
        </p:nvSpPr>
        <p:spPr bwMode="auto">
          <a:xfrm>
            <a:off x="4953772" y="2198614"/>
            <a:ext cx="1510132" cy="523853"/>
          </a:xfrm>
          <a:prstGeom prst="roundRect">
            <a:avLst>
              <a:gd name="adj" fmla="val 25000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0" tIns="0" rIns="0" bIns="0" anchor="ctr"/>
          <a:lstStyle/>
          <a:p>
            <a:pPr>
              <a:defRPr/>
            </a:pP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  <a:cs typeface="Gill Sans" charset="0"/>
              </a:rPr>
              <a:t>MQL Parser</a:t>
            </a:r>
          </a:p>
        </p:txBody>
      </p:sp>
      <p:sp>
        <p:nvSpPr>
          <p:cNvPr id="99358" name="Line 51"/>
          <p:cNvSpPr>
            <a:spLocks noChangeShapeType="1"/>
          </p:cNvSpPr>
          <p:nvPr/>
        </p:nvSpPr>
        <p:spPr bwMode="auto">
          <a:xfrm rot="10800000" flipH="1">
            <a:off x="5722740" y="1603996"/>
            <a:ext cx="0" cy="50564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59" name="Line 52"/>
          <p:cNvSpPr>
            <a:spLocks noChangeShapeType="1"/>
          </p:cNvSpPr>
          <p:nvPr/>
        </p:nvSpPr>
        <p:spPr bwMode="auto">
          <a:xfrm rot="10800000" flipH="1">
            <a:off x="1845023" y="2819549"/>
            <a:ext cx="0" cy="505644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0" name="Line 53"/>
          <p:cNvSpPr>
            <a:spLocks noChangeShapeType="1"/>
          </p:cNvSpPr>
          <p:nvPr/>
        </p:nvSpPr>
        <p:spPr bwMode="auto">
          <a:xfrm flipH="1">
            <a:off x="2687763" y="3741539"/>
            <a:ext cx="2165449" cy="334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1" name="Rectangle 54"/>
          <p:cNvSpPr>
            <a:spLocks/>
          </p:cNvSpPr>
          <p:nvPr/>
        </p:nvSpPr>
        <p:spPr bwMode="auto">
          <a:xfrm>
            <a:off x="3158803" y="3409817"/>
            <a:ext cx="11627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b="1">
                <a:ea typeface="ＭＳ Ｐゴシック" charset="0"/>
                <a:cs typeface="ＭＳ Ｐゴシック" charset="0"/>
              </a:rPr>
              <a:t>(Contracts)</a:t>
            </a:r>
          </a:p>
        </p:txBody>
      </p:sp>
      <p:sp>
        <p:nvSpPr>
          <p:cNvPr id="99362" name="Line 55"/>
          <p:cNvSpPr>
            <a:spLocks noChangeShapeType="1"/>
          </p:cNvSpPr>
          <p:nvPr/>
        </p:nvSpPr>
        <p:spPr bwMode="auto">
          <a:xfrm rot="10800000" flipH="1">
            <a:off x="1837210" y="4044033"/>
            <a:ext cx="0" cy="50564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3" name="Line 56"/>
          <p:cNvSpPr>
            <a:spLocks noChangeShapeType="1"/>
          </p:cNvSpPr>
          <p:nvPr/>
        </p:nvSpPr>
        <p:spPr bwMode="auto">
          <a:xfrm rot="10800000">
            <a:off x="5713810" y="2786062"/>
            <a:ext cx="8930" cy="44202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4" name="Line 57"/>
          <p:cNvSpPr>
            <a:spLocks noChangeShapeType="1"/>
          </p:cNvSpPr>
          <p:nvPr/>
        </p:nvSpPr>
        <p:spPr bwMode="auto">
          <a:xfrm flipH="1">
            <a:off x="2683297" y="4970488"/>
            <a:ext cx="2164333" cy="334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5" name="Line 58"/>
          <p:cNvSpPr>
            <a:spLocks noChangeShapeType="1"/>
          </p:cNvSpPr>
          <p:nvPr/>
        </p:nvSpPr>
        <p:spPr bwMode="auto">
          <a:xfrm flipH="1">
            <a:off x="6988523" y="1017984"/>
            <a:ext cx="11162" cy="39513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6" name="Line 59"/>
          <p:cNvSpPr>
            <a:spLocks noChangeShapeType="1"/>
          </p:cNvSpPr>
          <p:nvPr/>
        </p:nvSpPr>
        <p:spPr bwMode="auto">
          <a:xfrm flipH="1">
            <a:off x="6506320" y="4957093"/>
            <a:ext cx="48443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9367" name="Line 60"/>
          <p:cNvSpPr>
            <a:spLocks noChangeShapeType="1"/>
          </p:cNvSpPr>
          <p:nvPr/>
        </p:nvSpPr>
        <p:spPr bwMode="auto">
          <a:xfrm flipH="1">
            <a:off x="6198246" y="1017984"/>
            <a:ext cx="79251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9936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85" y="321469"/>
            <a:ext cx="825996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69" name="Rounded Rectangle 14"/>
          <p:cNvSpPr>
            <a:spLocks noChangeArrowheads="1"/>
          </p:cNvSpPr>
          <p:nvPr/>
        </p:nvSpPr>
        <p:spPr bwMode="auto">
          <a:xfrm>
            <a:off x="3088482" y="2035969"/>
            <a:ext cx="3589734" cy="2196703"/>
          </a:xfrm>
          <a:prstGeom prst="roundRect">
            <a:avLst>
              <a:gd name="adj" fmla="val 16667"/>
            </a:avLst>
          </a:prstGeom>
          <a:solidFill>
            <a:srgbClr val="3366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99370" name="Rounded Rectangle 15"/>
          <p:cNvSpPr>
            <a:spLocks/>
          </p:cNvSpPr>
          <p:nvPr/>
        </p:nvSpPr>
        <p:spPr bwMode="auto">
          <a:xfrm>
            <a:off x="838200" y="3268266"/>
            <a:ext cx="5840016" cy="2196703"/>
          </a:xfrm>
          <a:custGeom>
            <a:avLst/>
            <a:gdLst>
              <a:gd name="T0" fmla="*/ 1080617 w 7162801"/>
              <a:gd name="T1" fmla="*/ 0 h 3733800"/>
              <a:gd name="T2" fmla="*/ 5402955 w 7162801"/>
              <a:gd name="T3" fmla="*/ 0 h 3733800"/>
              <a:gd name="T4" fmla="*/ 6483575 w 7162801"/>
              <a:gd name="T5" fmla="*/ 152548 h 3733800"/>
              <a:gd name="T6" fmla="*/ 6483575 w 7162801"/>
              <a:gd name="T7" fmla="*/ 706066 h 3733800"/>
              <a:gd name="T8" fmla="*/ 16733786 w 7162801"/>
              <a:gd name="T9" fmla="*/ 706066 h 3733800"/>
              <a:gd name="T10" fmla="*/ 17413032 w 7162801"/>
              <a:gd name="T11" fmla="*/ 801954 h 3733800"/>
              <a:gd name="T12" fmla="*/ 17413032 w 7162801"/>
              <a:gd name="T13" fmla="*/ 1185492 h 3733800"/>
              <a:gd name="T14" fmla="*/ 16733786 w 7162801"/>
              <a:gd name="T15" fmla="*/ 1281380 h 3733800"/>
              <a:gd name="T16" fmla="*/ 5402955 w 7162801"/>
              <a:gd name="T17" fmla="*/ 1281380 h 3733800"/>
              <a:gd name="T18" fmla="*/ 1080617 w 7162801"/>
              <a:gd name="T19" fmla="*/ 1281380 h 3733800"/>
              <a:gd name="T20" fmla="*/ 679248 w 7162801"/>
              <a:gd name="T21" fmla="*/ 1281380 h 3733800"/>
              <a:gd name="T22" fmla="*/ 1 w 7162801"/>
              <a:gd name="T23" fmla="*/ 1185492 h 3733800"/>
              <a:gd name="T24" fmla="*/ 1 w 7162801"/>
              <a:gd name="T25" fmla="*/ 1128835 h 3733800"/>
              <a:gd name="T26" fmla="*/ 0 w 7162801"/>
              <a:gd name="T27" fmla="*/ 1128831 h 3733800"/>
              <a:gd name="T28" fmla="*/ 0 w 7162801"/>
              <a:gd name="T29" fmla="*/ 152548 h 3733800"/>
              <a:gd name="T30" fmla="*/ 1080617 w 7162801"/>
              <a:gd name="T31" fmla="*/ 0 h 373380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162801" h="3733800">
                <a:moveTo>
                  <a:pt x="444509" y="0"/>
                </a:moveTo>
                <a:lnTo>
                  <a:pt x="2222491" y="0"/>
                </a:lnTo>
                <a:cubicBezTo>
                  <a:pt x="2467987" y="0"/>
                  <a:pt x="2667000" y="199013"/>
                  <a:pt x="2667000" y="444509"/>
                </a:cubicBezTo>
                <a:lnTo>
                  <a:pt x="2667000" y="2057400"/>
                </a:lnTo>
                <a:lnTo>
                  <a:pt x="6883395" y="2057400"/>
                </a:lnTo>
                <a:cubicBezTo>
                  <a:pt x="7037707" y="2057400"/>
                  <a:pt x="7162801" y="2182494"/>
                  <a:pt x="7162801" y="2336806"/>
                </a:cubicBezTo>
                <a:lnTo>
                  <a:pt x="7162801" y="3454394"/>
                </a:lnTo>
                <a:cubicBezTo>
                  <a:pt x="7162801" y="3608706"/>
                  <a:pt x="7037707" y="3733800"/>
                  <a:pt x="6883395" y="3733800"/>
                </a:cubicBezTo>
                <a:lnTo>
                  <a:pt x="2222491" y="3733800"/>
                </a:lnTo>
                <a:lnTo>
                  <a:pt x="444509" y="3733800"/>
                </a:lnTo>
                <a:lnTo>
                  <a:pt x="279407" y="3733800"/>
                </a:lnTo>
                <a:cubicBezTo>
                  <a:pt x="125095" y="3733800"/>
                  <a:pt x="1" y="3608706"/>
                  <a:pt x="1" y="3454394"/>
                </a:cubicBezTo>
                <a:lnTo>
                  <a:pt x="1" y="3289301"/>
                </a:lnTo>
                <a:lnTo>
                  <a:pt x="0" y="3289291"/>
                </a:lnTo>
                <a:lnTo>
                  <a:pt x="0" y="444509"/>
                </a:lnTo>
                <a:cubicBezTo>
                  <a:pt x="0" y="199013"/>
                  <a:pt x="199013" y="0"/>
                  <a:pt x="444509" y="0"/>
                </a:cubicBezTo>
                <a:close/>
              </a:path>
            </a:pathLst>
          </a:custGeom>
          <a:solidFill>
            <a:srgbClr val="008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83964" y="5464969"/>
            <a:ext cx="2204517" cy="135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dirty="0" smtClean="0"/>
              <a:t>Released</a:t>
            </a:r>
          </a:p>
          <a:p>
            <a:pPr eaLnBrk="1" hangingPunct="1"/>
            <a:r>
              <a:rPr lang="en-US" dirty="0" smtClean="0"/>
              <a:t>July 2013</a:t>
            </a:r>
            <a:endParaRPr lang="en-US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04075" y="687650"/>
            <a:ext cx="1779591" cy="265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dirty="0" smtClean="0"/>
              <a:t>initial</a:t>
            </a:r>
          </a:p>
          <a:p>
            <a:pPr eaLnBrk="1" hangingPunct="1"/>
            <a:r>
              <a:rPr lang="en-US" dirty="0" smtClean="0"/>
              <a:t>release:</a:t>
            </a:r>
          </a:p>
          <a:p>
            <a:pPr eaLnBrk="1" hangingPunct="1"/>
            <a:r>
              <a:rPr lang="en-US" dirty="0" smtClean="0"/>
              <a:t>Spring</a:t>
            </a:r>
          </a:p>
          <a:p>
            <a:pPr eaLnBrk="1" hangingPunct="1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66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-595"/>
            <a:ext cx="9144000" cy="991195"/>
          </a:xfrm>
          <a:ln/>
        </p:spPr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  <a:r>
              <a:rPr lang="en-US" dirty="0" smtClean="0"/>
              <a:t>MLbase: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9" grpId="0" animBg="1"/>
      <p:bldP spid="99370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779877"/>
            <a:ext cx="4419600" cy="792123"/>
          </a:xfrm>
        </p:spPr>
        <p:txBody>
          <a:bodyPr/>
          <a:lstStyle/>
          <a:p>
            <a:pPr algn="ctr"/>
            <a:r>
              <a:rPr lang="en-US" sz="3600" dirty="0" err="1" smtClean="0"/>
              <a:t>amplab.cs.berkeley.edu</a:t>
            </a:r>
            <a:endParaRPr lang="en-US" sz="3600" dirty="0" smtClean="0"/>
          </a:p>
          <a:p>
            <a:pPr algn="ctr"/>
            <a:r>
              <a:rPr lang="en-US" sz="3600" dirty="0" err="1" smtClean="0"/>
              <a:t>franklin@berkeley.edu</a:t>
            </a:r>
            <a:endParaRPr lang="en-US" sz="36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944292" y="2535277"/>
            <a:ext cx="3255417" cy="1092200"/>
            <a:chOff x="5105400" y="5181601"/>
            <a:chExt cx="3848288" cy="1291110"/>
          </a:xfrm>
        </p:grpSpPr>
        <p:pic>
          <p:nvPicPr>
            <p:cNvPr id="5" name="Picture 4" descr="amplab_hires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400" y="5181601"/>
              <a:ext cx="3848288" cy="12911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724939" y="6132997"/>
              <a:ext cx="1274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2A736"/>
                  </a:solidFill>
                  <a:latin typeface="Corbel"/>
                  <a:cs typeface="Corbel"/>
                </a:rPr>
                <a:t>UC BERKELEY</a:t>
              </a:r>
              <a:endParaRPr lang="en-US" sz="1400" dirty="0">
                <a:solidFill>
                  <a:srgbClr val="F2A736"/>
                </a:solidFill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37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Big Data Problem - </a:t>
            </a:r>
            <a:r>
              <a:rPr lang="en-US" sz="4000" dirty="0" err="1" smtClean="0"/>
              <a:t>Nutshelled</a:t>
            </a:r>
            <a:endParaRPr lang="en-US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330418"/>
              </p:ext>
            </p:extLst>
          </p:nvPr>
        </p:nvGraphicFramePr>
        <p:xfrm>
          <a:off x="457200" y="14678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740BA-FDB7-4F4C-BCBC-1C0E4D8C02F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57600" y="2895601"/>
            <a:ext cx="1987584" cy="169643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25000"/>
                </a:schemeClr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Massive  Diverse and Growing</a:t>
            </a:r>
          </a:p>
          <a:p>
            <a:pPr algn="ctr"/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116797"/>
            <a:ext cx="28135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 smtClean="0">
                <a:latin typeface="Gill Sans Light"/>
                <a:cs typeface="Gill Sans Light"/>
              </a:rPr>
              <a:t>Something’s</a:t>
            </a:r>
          </a:p>
          <a:p>
            <a:pPr algn="r"/>
            <a:r>
              <a:rPr lang="en-US" sz="4400" b="1" dirty="0" err="1" smtClean="0">
                <a:latin typeface="Gill Sans Light"/>
                <a:cs typeface="Gill Sans Light"/>
              </a:rPr>
              <a:t>gotta</a:t>
            </a:r>
            <a:r>
              <a:rPr lang="en-US" sz="4400" b="1" dirty="0" smtClean="0">
                <a:latin typeface="Gill Sans Light"/>
                <a:cs typeface="Gill Sans Light"/>
              </a:rPr>
              <a:t> </a:t>
            </a:r>
          </a:p>
          <a:p>
            <a:pPr algn="r"/>
            <a:r>
              <a:rPr lang="en-US" sz="4400" b="1" dirty="0" smtClean="0">
                <a:latin typeface="Gill Sans Light"/>
                <a:cs typeface="Gill Sans Light"/>
              </a:rPr>
              <a:t>give</a:t>
            </a:r>
            <a:r>
              <a:rPr lang="en-US" sz="2800" b="1" dirty="0" smtClean="0">
                <a:latin typeface="Gill Sans Light"/>
                <a:cs typeface="Gill Sans Light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2692" y="1061411"/>
            <a:ext cx="1846062" cy="18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5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 E’s of Big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667000"/>
            <a:ext cx="8229600" cy="1401762"/>
          </a:xfrm>
        </p:spPr>
        <p:txBody>
          <a:bodyPr/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n-US" sz="5400" dirty="0" smtClean="0"/>
              <a:t>xtreme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n-US" sz="5400" dirty="0" smtClean="0"/>
              <a:t>lasticity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n-US" sz="5400" dirty="0" smtClean="0"/>
              <a:t>verywhere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5123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Extreme Elasticity -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4419600"/>
          </a:xfrm>
        </p:spPr>
        <p:txBody>
          <a:bodyPr/>
          <a:lstStyle/>
          <a:p>
            <a:r>
              <a:rPr lang="en-US" dirty="0" smtClean="0"/>
              <a:t>Option #1 – Build your own Cluster/WSC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Screen Shot 2013-09-27 at 10.31.1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9" r="16111"/>
          <a:stretch/>
        </p:blipFill>
        <p:spPr>
          <a:xfrm>
            <a:off x="431800" y="3886200"/>
            <a:ext cx="5871862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4800" y="6172200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(US East – Saturday Sept 28 @1:30am)</a:t>
            </a:r>
          </a:p>
        </p:txBody>
      </p:sp>
      <p:pic>
        <p:nvPicPr>
          <p:cNvPr id="7" name="Picture 6" descr="Screen Shot 2013-09-27 at 10.51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5118100" cy="1938216"/>
          </a:xfrm>
          <a:prstGeom prst="rect">
            <a:avLst/>
          </a:prstGeom>
        </p:spPr>
      </p:pic>
      <p:pic>
        <p:nvPicPr>
          <p:cNvPr id="8" name="Picture 7" descr="Screen Shot 2013-09-27 at 10.31.43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62"/>
          <a:stretch/>
        </p:blipFill>
        <p:spPr>
          <a:xfrm>
            <a:off x="1054100" y="5486400"/>
            <a:ext cx="5499100" cy="1213183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35052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Option #3 – Try your luck on the </a:t>
            </a:r>
            <a:r>
              <a:rPr lang="en-US" dirty="0" smtClean="0">
                <a:solidFill>
                  <a:srgbClr val="FF0000"/>
                </a:solidFill>
              </a:rPr>
              <a:t>Spot Market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1676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Option #2 – </a:t>
            </a:r>
            <a:r>
              <a:rPr lang="en-US" dirty="0" smtClean="0">
                <a:solidFill>
                  <a:srgbClr val="FF0000"/>
                </a:solidFill>
              </a:rPr>
              <a:t>Rent Machines</a:t>
            </a:r>
            <a:r>
              <a:rPr lang="en-US" dirty="0" smtClean="0"/>
              <a:t> from AWS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489700" y="4267200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x Servers needed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8600" y="5802868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x Servers needed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2400" y="1828800"/>
            <a:ext cx="218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Gill Sans Light"/>
                <a:cs typeface="Gill Sans Light"/>
              </a:rPr>
              <a:t>46K Servers</a:t>
            </a:r>
          </a:p>
          <a:p>
            <a:r>
              <a:rPr lang="en-US" sz="1800" dirty="0" smtClean="0">
                <a:latin typeface="Gill Sans Light"/>
                <a:cs typeface="Gill Sans Light"/>
              </a:rPr>
              <a:t>(2010 estimate)</a:t>
            </a:r>
          </a:p>
        </p:txBody>
      </p:sp>
    </p:spTree>
    <p:extLst>
      <p:ext uri="{BB962C8B-B14F-4D97-AF65-F5344CB8AC3E}">
        <p14:creationId xmlns:p14="http://schemas.microsoft.com/office/powerpoint/2010/main" val="326926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Extreme Elasticity - Algorithms</a:t>
            </a:r>
            <a:endParaRPr lang="en-US" dirty="0"/>
          </a:p>
        </p:txBody>
      </p:sp>
      <p:pic>
        <p:nvPicPr>
          <p:cNvPr id="4" name="Content Placeholder 3" descr="Screen Shot 2013-09-28 at 7.33.3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55" b="-20955"/>
          <a:stretch>
            <a:fillRect/>
          </a:stretch>
        </p:blipFill>
        <p:spPr>
          <a:xfrm>
            <a:off x="1295400" y="563989"/>
            <a:ext cx="6477000" cy="3322211"/>
          </a:xfrm>
        </p:spPr>
      </p:pic>
      <p:pic>
        <p:nvPicPr>
          <p:cNvPr id="5" name="Picture 4" descr="Screen Shot 2013-09-28 at 7.35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5336067" cy="2989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019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Agarwal</a:t>
            </a:r>
            <a:r>
              <a:rPr lang="en-US" sz="1800" dirty="0" smtClean="0"/>
              <a:t> et al., </a:t>
            </a:r>
            <a:r>
              <a:rPr lang="en-US" sz="1800" dirty="0"/>
              <a:t>BlinkDB: Queries with Bounded Errors and Bounded Response Times on Very Large Data. ACM </a:t>
            </a:r>
            <a:r>
              <a:rPr lang="en-US" sz="1800" dirty="0" err="1"/>
              <a:t>EuroSys</a:t>
            </a:r>
            <a:r>
              <a:rPr lang="en-US" sz="1800" dirty="0"/>
              <a:t> </a:t>
            </a:r>
            <a:r>
              <a:rPr lang="en-US" sz="1800" dirty="0" smtClean="0"/>
              <a:t>2013.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3540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198780"/>
            <a:ext cx="4114800" cy="2350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Extreme Elasticity - People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B168B-89B1-DC47-90F1-28CE2F9126F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3" name="Content Placeholder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82"/>
          <a:stretch/>
        </p:blipFill>
        <p:spPr>
          <a:xfrm>
            <a:off x="6934200" y="1447800"/>
            <a:ext cx="1584979" cy="45922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14871" y="3755218"/>
            <a:ext cx="4014529" cy="3178982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Incentives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Fatigue, Fraud, &amp; other Failure Modes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Latency &amp; Prediction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Work Conditions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Interface &lt;-&gt; Answer Quality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Task Structuring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Task Routing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143543" y="1532921"/>
            <a:ext cx="1324737" cy="1785735"/>
            <a:chOff x="2173561" y="1532921"/>
            <a:chExt cx="1324737" cy="1785735"/>
          </a:xfrm>
        </p:grpSpPr>
        <p:sp>
          <p:nvSpPr>
            <p:cNvPr id="8" name="Action Button: Help 7">
              <a:hlinkClick r:id="" action="ppaction://noaction" highlightClick="1"/>
            </p:cNvPr>
            <p:cNvSpPr/>
            <p:nvPr/>
          </p:nvSpPr>
          <p:spPr>
            <a:xfrm>
              <a:off x="2350330" y="1532921"/>
              <a:ext cx="1042416" cy="1042416"/>
            </a:xfrm>
            <a:prstGeom prst="actionButtonHelp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Equal 9"/>
            <p:cNvSpPr/>
            <p:nvPr/>
          </p:nvSpPr>
          <p:spPr>
            <a:xfrm>
              <a:off x="2173561" y="2404256"/>
              <a:ext cx="1324737" cy="914400"/>
            </a:xfrm>
            <a:prstGeom prst="mathEqual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90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Extreme Elasticity</a:t>
            </a:r>
            <a:endParaRPr lang="en-US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428271"/>
              </p:ext>
            </p:extLst>
          </p:nvPr>
        </p:nvGraphicFramePr>
        <p:xfrm>
          <a:off x="457200" y="1524000"/>
          <a:ext cx="8305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49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404" y="2362200"/>
            <a:ext cx="1462596" cy="145319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508919"/>
            <a:ext cx="82296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Gill Sans Light"/>
                <a:ea typeface="ＭＳ Ｐゴシック" pitchFamily="-65" charset="-128"/>
                <a:cs typeface="Gill Sans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Extreme Elasticity</a:t>
            </a:r>
          </a:p>
          <a:p>
            <a:r>
              <a:rPr lang="en-US" sz="5400" dirty="0" smtClean="0"/>
              <a:t>+         Tradeoffs       </a:t>
            </a:r>
          </a:p>
          <a:p>
            <a:r>
              <a:rPr lang="en-US" sz="5400" dirty="0" smtClean="0"/>
              <a:t>+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AMP</a:t>
            </a:r>
            <a:r>
              <a:rPr lang="en-US" sz="5400" dirty="0" smtClean="0"/>
              <a:t> Integration</a:t>
            </a:r>
          </a:p>
          <a:p>
            <a:r>
              <a:rPr lang="en-US" sz="5400" dirty="0"/>
              <a:t>=</a:t>
            </a:r>
            <a:r>
              <a:rPr lang="en-US" sz="5400" dirty="0" smtClean="0"/>
              <a:t> Extreme Complexity</a:t>
            </a:r>
            <a:endParaRPr lang="en-US" sz="5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0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/>
        </p:spPr>
        <p:txBody>
          <a:bodyPr/>
          <a:lstStyle/>
          <a:p>
            <a:r>
              <a:rPr lang="en-US" dirty="0" smtClean="0"/>
              <a:t>The Good News: We already know how to do this (</a:t>
            </a:r>
            <a:r>
              <a:rPr lang="en-US" dirty="0" err="1" smtClean="0"/>
              <a:t>kinda</a:t>
            </a:r>
            <a:r>
              <a:rPr lang="en-US" dirty="0" smtClean="0"/>
              <a:t>)!</a:t>
            </a:r>
            <a:endParaRPr lang="en-US" dirty="0"/>
          </a:p>
        </p:txBody>
      </p:sp>
      <p:sp>
        <p:nvSpPr>
          <p:cNvPr id="72706" name="Rectangle 2"/>
          <p:cNvSpPr>
            <a:spLocks/>
          </p:cNvSpPr>
          <p:nvPr/>
        </p:nvSpPr>
        <p:spPr bwMode="auto">
          <a:xfrm>
            <a:off x="1836168" y="2882057"/>
            <a:ext cx="5575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SQL</a:t>
            </a:r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2171031" y="4710410"/>
            <a:ext cx="1503536" cy="1266900"/>
            <a:chOff x="0" y="0"/>
            <a:chExt cx="1347" cy="1135"/>
          </a:xfrm>
        </p:grpSpPr>
        <p:sp>
          <p:nvSpPr>
            <p:cNvPr id="72707" name="AutoShape 3"/>
            <p:cNvSpPr>
              <a:spLocks/>
            </p:cNvSpPr>
            <p:nvPr/>
          </p:nvSpPr>
          <p:spPr bwMode="auto">
            <a:xfrm>
              <a:off x="0" y="0"/>
              <a:ext cx="1347" cy="113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700"/>
                  </a:move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close/>
                  <a:moveTo>
                    <a:pt x="0" y="2700"/>
                  </a:moveTo>
                </a:path>
              </a:pathLst>
            </a:custGeom>
            <a:gradFill rotWithShape="0">
              <a:gsLst>
                <a:gs pos="0">
                  <a:srgbClr val="BDDBFE"/>
                </a:gs>
                <a:gs pos="100000">
                  <a:srgbClr val="3E7FCD"/>
                </a:gs>
              </a:gsLst>
              <a:lin ang="5400000" scaled="1"/>
            </a:gradFill>
            <a:ln>
              <a:noFill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4A7DB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708" name="AutoShape 4"/>
            <p:cNvSpPr>
              <a:spLocks/>
            </p:cNvSpPr>
            <p:nvPr/>
          </p:nvSpPr>
          <p:spPr bwMode="auto">
            <a:xfrm>
              <a:off x="0" y="0"/>
              <a:ext cx="1347" cy="2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chemeClr val="accent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4A7DB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709" name="AutoShape 5"/>
            <p:cNvSpPr>
              <a:spLocks/>
            </p:cNvSpPr>
            <p:nvPr/>
          </p:nvSpPr>
          <p:spPr bwMode="auto">
            <a:xfrm>
              <a:off x="0" y="0"/>
              <a:ext cx="1347" cy="113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2181077" y="3378771"/>
            <a:ext cx="396255" cy="1331639"/>
          </a:xfrm>
          <a:prstGeom prst="line">
            <a:avLst/>
          </a:prstGeom>
          <a:noFill/>
          <a:ln w="76200" cap="flat">
            <a:solidFill>
              <a:srgbClr val="4F81BD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rot="10800000" flipH="1">
            <a:off x="3156645" y="3343053"/>
            <a:ext cx="431974" cy="1331639"/>
          </a:xfrm>
          <a:prstGeom prst="line">
            <a:avLst/>
          </a:prstGeom>
          <a:noFill/>
          <a:ln w="76200" cap="flat">
            <a:solidFill>
              <a:srgbClr val="4F81BD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13" name="Rectangle 9"/>
          <p:cNvSpPr>
            <a:spLocks/>
          </p:cNvSpPr>
          <p:nvPr/>
        </p:nvSpPr>
        <p:spPr bwMode="auto">
          <a:xfrm>
            <a:off x="3069580" y="2882057"/>
            <a:ext cx="9053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Result</a:t>
            </a:r>
          </a:p>
        </p:txBody>
      </p:sp>
      <p:sp>
        <p:nvSpPr>
          <p:cNvPr id="72714" name="Rectangle 10"/>
          <p:cNvSpPr>
            <a:spLocks/>
          </p:cNvSpPr>
          <p:nvPr/>
        </p:nvSpPr>
        <p:spPr bwMode="auto">
          <a:xfrm>
            <a:off x="4685854" y="2882057"/>
            <a:ext cx="6995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>
                <a:latin typeface="Calibri Bold" charset="0"/>
                <a:ea typeface="ＭＳ Ｐゴシック" charset="0"/>
                <a:cs typeface="Calibri Bold" charset="0"/>
                <a:sym typeface="Calibri Bold" charset="0"/>
              </a:rPr>
              <a:t>MQL</a:t>
            </a:r>
          </a:p>
        </p:txBody>
      </p:sp>
      <p:grpSp>
        <p:nvGrpSpPr>
          <p:cNvPr id="72718" name="Group 14"/>
          <p:cNvGrpSpPr>
            <a:grpSpLocks/>
          </p:cNvGrpSpPr>
          <p:nvPr/>
        </p:nvGrpSpPr>
        <p:grpSpPr bwMode="auto">
          <a:xfrm>
            <a:off x="5102200" y="4710410"/>
            <a:ext cx="1503536" cy="1266900"/>
            <a:chOff x="0" y="0"/>
            <a:chExt cx="1347" cy="1135"/>
          </a:xfrm>
        </p:grpSpPr>
        <p:sp>
          <p:nvSpPr>
            <p:cNvPr id="72715" name="AutoShape 11"/>
            <p:cNvSpPr>
              <a:spLocks/>
            </p:cNvSpPr>
            <p:nvPr/>
          </p:nvSpPr>
          <p:spPr bwMode="auto">
            <a:xfrm>
              <a:off x="0" y="0"/>
              <a:ext cx="1347" cy="113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700"/>
                  </a:move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close/>
                  <a:moveTo>
                    <a:pt x="0" y="2700"/>
                  </a:moveTo>
                </a:path>
              </a:pathLst>
            </a:custGeom>
            <a:gradFill rotWithShape="0">
              <a:gsLst>
                <a:gs pos="0">
                  <a:srgbClr val="BDDBFE"/>
                </a:gs>
                <a:gs pos="100000">
                  <a:srgbClr val="3E7FCD"/>
                </a:gs>
              </a:gsLst>
              <a:lin ang="5400000" scaled="1"/>
            </a:gradFill>
            <a:ln>
              <a:noFill/>
            </a:ln>
            <a:effectLst>
              <a:outerShdw blurRad="38100" dist="23000" dir="5400000" algn="ctr" rotWithShape="0">
                <a:schemeClr val="bg2">
                  <a:alpha val="34999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4A7DB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716" name="AutoShape 12"/>
            <p:cNvSpPr>
              <a:spLocks/>
            </p:cNvSpPr>
            <p:nvPr/>
          </p:nvSpPr>
          <p:spPr bwMode="auto">
            <a:xfrm>
              <a:off x="0" y="0"/>
              <a:ext cx="1347" cy="2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0" y="10800"/>
                  </a:moveTo>
                </a:path>
              </a:pathLst>
            </a:custGeom>
            <a:solidFill>
              <a:schemeClr val="accent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4A7DBB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717" name="AutoShape 13"/>
            <p:cNvSpPr>
              <a:spLocks/>
            </p:cNvSpPr>
            <p:nvPr/>
          </p:nvSpPr>
          <p:spPr bwMode="auto">
            <a:xfrm>
              <a:off x="0" y="0"/>
              <a:ext cx="1347" cy="113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5102201" y="3378771"/>
            <a:ext cx="416346" cy="1331639"/>
          </a:xfrm>
          <a:prstGeom prst="line">
            <a:avLst/>
          </a:prstGeom>
          <a:noFill/>
          <a:ln w="76200" cap="flat">
            <a:solidFill>
              <a:srgbClr val="4F81BD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 rot="10800000" flipH="1">
            <a:off x="6087814" y="3360912"/>
            <a:ext cx="517922" cy="1286991"/>
          </a:xfrm>
          <a:prstGeom prst="line">
            <a:avLst/>
          </a:prstGeom>
          <a:noFill/>
          <a:ln w="76200" cap="flat">
            <a:solidFill>
              <a:srgbClr val="4F81BD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721" name="Rectangle 17"/>
          <p:cNvSpPr>
            <a:spLocks/>
          </p:cNvSpPr>
          <p:nvPr/>
        </p:nvSpPr>
        <p:spPr bwMode="auto">
          <a:xfrm>
            <a:off x="6189390" y="2906613"/>
            <a:ext cx="9460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Model</a:t>
            </a:r>
          </a:p>
        </p:txBody>
      </p:sp>
      <p:sp>
        <p:nvSpPr>
          <p:cNvPr id="72722" name="Rectangle 18"/>
          <p:cNvSpPr>
            <a:spLocks/>
          </p:cNvSpPr>
          <p:nvPr/>
        </p:nvSpPr>
        <p:spPr bwMode="auto">
          <a:xfrm>
            <a:off x="250031" y="1669852"/>
            <a:ext cx="8536781" cy="105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5717" tIns="35717" rIns="35717" bIns="35717"/>
          <a:lstStyle/>
          <a:p>
            <a:pPr marL="589338" indent="-401822">
              <a:spcBef>
                <a:spcPts val="492"/>
              </a:spcBef>
              <a:buSzPct val="75000"/>
              <a:buFont typeface="Zapf Dingbats" charset="0"/>
              <a:buChar char="✦"/>
            </a:pPr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Calibri" charset="0"/>
                <a:sym typeface="Calibri" charset="0"/>
              </a:rPr>
              <a:t>End Users tell the system what they want, not how to get it</a:t>
            </a:r>
          </a:p>
        </p:txBody>
      </p:sp>
    </p:spTree>
    <p:extLst>
      <p:ext uri="{BB962C8B-B14F-4D97-AF65-F5344CB8AC3E}">
        <p14:creationId xmlns:p14="http://schemas.microsoft.com/office/powerpoint/2010/main" val="620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4" grpId="0" autoUpdateAnimBg="0"/>
      <p:bldP spid="72719" grpId="0" animBg="1"/>
      <p:bldP spid="72720" grpId="0" animBg="1"/>
      <p:bldP spid="72721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Gill Sans Light"/>
            <a:cs typeface="Gill Sans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106265</TotalTime>
  <Words>331</Words>
  <Application>Microsoft Macintosh PowerPoint</Application>
  <PresentationFormat>On-screen Show (4:3)</PresentationFormat>
  <Paragraphs>90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Three E’s of Big Data and What DB People can do   About Them</vt:lpstr>
      <vt:lpstr>The Big Data Problem - Nutshelled</vt:lpstr>
      <vt:lpstr>The 3 E’s of Big Data:</vt:lpstr>
      <vt:lpstr>Extreme Elasticity - Machines</vt:lpstr>
      <vt:lpstr>Extreme Elasticity - Algorithms</vt:lpstr>
      <vt:lpstr>Extreme Elasticity - People</vt:lpstr>
      <vt:lpstr>Extreme Elasticity</vt:lpstr>
      <vt:lpstr>The Challenge</vt:lpstr>
      <vt:lpstr>The Good News: We already know how to do this (kinda)!</vt:lpstr>
      <vt:lpstr> MLbase: Progress</vt:lpstr>
      <vt:lpstr>For More Information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Konwinski</dc:creator>
  <cp:lastModifiedBy>Michael Franklin</cp:lastModifiedBy>
  <cp:revision>5528</cp:revision>
  <cp:lastPrinted>2013-02-11T05:20:40Z</cp:lastPrinted>
  <dcterms:created xsi:type="dcterms:W3CDTF">2010-06-28T20:28:41Z</dcterms:created>
  <dcterms:modified xsi:type="dcterms:W3CDTF">2013-10-14T17:58:00Z</dcterms:modified>
</cp:coreProperties>
</file>