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20F8-77F4-4084-8DC2-D20442973901}" type="datetimeFigureOut">
              <a:rPr lang="en-US" smtClean="0"/>
              <a:t>10/13/2013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47ED-40FA-4F1B-BEF9-B6D482D02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IDC estimate,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BBA0B5-BD9E-430A-B4A8-487032B5213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lurred cityscape image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665538"/>
            <a:ext cx="8593137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274638" y="105092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ea typeface="MS PGothic" pitchFamily="34" charset="-128"/>
              </a:rPr>
              <a:t>© 2013 IBM Corporation</a:t>
            </a: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pic>
        <p:nvPicPr>
          <p:cNvPr id="7" name="Picture 7" descr="R120_G137_B251-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684213"/>
            <a:ext cx="5889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4638" y="3665538"/>
            <a:ext cx="8594725" cy="2233612"/>
            <a:chOff x="160" y="2308"/>
            <a:chExt cx="5437" cy="1399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60" y="2308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0" y="2862"/>
              <a:ext cx="858" cy="289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60" y="3419"/>
              <a:ext cx="269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739" y="2308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739" y="2862"/>
              <a:ext cx="858" cy="289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328" y="3419"/>
              <a:ext cx="269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305" y="2308"/>
              <a:ext cx="2862" cy="288"/>
            </a:xfrm>
            <a:custGeom>
              <a:avLst/>
              <a:gdLst>
                <a:gd name="T0" fmla="*/ 0 w 2880"/>
                <a:gd name="T1" fmla="*/ 0 h 288"/>
                <a:gd name="T2" fmla="*/ 0 w 2880"/>
                <a:gd name="T3" fmla="*/ 288 h 288"/>
                <a:gd name="T4" fmla="*/ 2705 w 2880"/>
                <a:gd name="T5" fmla="*/ 288 h 288"/>
                <a:gd name="T6" fmla="*/ 2665 w 2880"/>
                <a:gd name="T7" fmla="*/ 256 h 288"/>
                <a:gd name="T8" fmla="*/ 2498 w 2880"/>
                <a:gd name="T9" fmla="*/ 134 h 288"/>
                <a:gd name="T10" fmla="*/ 2282 w 2880"/>
                <a:gd name="T11" fmla="*/ 46 h 288"/>
                <a:gd name="T12" fmla="*/ 2095 w 2880"/>
                <a:gd name="T13" fmla="*/ 10 h 288"/>
                <a:gd name="T14" fmla="*/ 1983 w 2880"/>
                <a:gd name="T15" fmla="*/ 0 h 288"/>
                <a:gd name="T16" fmla="*/ 0 w 2880"/>
                <a:gd name="T17" fmla="*/ 0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288">
                  <a:moveTo>
                    <a:pt x="0" y="0"/>
                  </a:moveTo>
                  <a:lnTo>
                    <a:pt x="0" y="288"/>
                  </a:lnTo>
                  <a:lnTo>
                    <a:pt x="2880" y="288"/>
                  </a:lnTo>
                  <a:lnTo>
                    <a:pt x="2838" y="256"/>
                  </a:lnTo>
                  <a:cubicBezTo>
                    <a:pt x="2838" y="256"/>
                    <a:pt x="2728" y="169"/>
                    <a:pt x="2660" y="134"/>
                  </a:cubicBezTo>
                  <a:cubicBezTo>
                    <a:pt x="2592" y="99"/>
                    <a:pt x="2502" y="67"/>
                    <a:pt x="2430" y="46"/>
                  </a:cubicBezTo>
                  <a:cubicBezTo>
                    <a:pt x="2358" y="25"/>
                    <a:pt x="2283" y="18"/>
                    <a:pt x="2230" y="10"/>
                  </a:cubicBezTo>
                  <a:lnTo>
                    <a:pt x="21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305" y="2862"/>
              <a:ext cx="3174" cy="291"/>
            </a:xfrm>
            <a:custGeom>
              <a:avLst/>
              <a:gdLst>
                <a:gd name="T0" fmla="*/ 0 w 3194"/>
                <a:gd name="T1" fmla="*/ 0 h 290"/>
                <a:gd name="T2" fmla="*/ 0 w 3194"/>
                <a:gd name="T3" fmla="*/ 298 h 290"/>
                <a:gd name="T4" fmla="*/ 3000 w 3194"/>
                <a:gd name="T5" fmla="*/ 300 h 290"/>
                <a:gd name="T6" fmla="*/ 2994 w 3194"/>
                <a:gd name="T7" fmla="*/ 266 h 290"/>
                <a:gd name="T8" fmla="*/ 2967 w 3194"/>
                <a:gd name="T9" fmla="*/ 156 h 290"/>
                <a:gd name="T10" fmla="*/ 2928 w 3194"/>
                <a:gd name="T11" fmla="*/ 34 h 290"/>
                <a:gd name="T12" fmla="*/ 2914 w 3194"/>
                <a:gd name="T13" fmla="*/ 2 h 290"/>
                <a:gd name="T14" fmla="*/ 0 w 3194"/>
                <a:gd name="T15" fmla="*/ 0 h 2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94" h="290">
                  <a:moveTo>
                    <a:pt x="0" y="0"/>
                  </a:moveTo>
                  <a:lnTo>
                    <a:pt x="0" y="288"/>
                  </a:lnTo>
                  <a:lnTo>
                    <a:pt x="3194" y="290"/>
                  </a:lnTo>
                  <a:lnTo>
                    <a:pt x="3188" y="256"/>
                  </a:lnTo>
                  <a:cubicBezTo>
                    <a:pt x="3182" y="232"/>
                    <a:pt x="3172" y="183"/>
                    <a:pt x="3160" y="146"/>
                  </a:cubicBezTo>
                  <a:cubicBezTo>
                    <a:pt x="3146" y="103"/>
                    <a:pt x="3128" y="58"/>
                    <a:pt x="3118" y="34"/>
                  </a:cubicBezTo>
                  <a:lnTo>
                    <a:pt x="310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595" y="3417"/>
              <a:ext cx="916" cy="290"/>
            </a:xfrm>
            <a:custGeom>
              <a:avLst/>
              <a:gdLst>
                <a:gd name="T0" fmla="*/ 0 w 3194"/>
                <a:gd name="T1" fmla="*/ 290 h 290"/>
                <a:gd name="T2" fmla="*/ 0 w 3194"/>
                <a:gd name="T3" fmla="*/ 2 h 290"/>
                <a:gd name="T4" fmla="*/ 0 w 3194"/>
                <a:gd name="T5" fmla="*/ 0 h 290"/>
                <a:gd name="T6" fmla="*/ 0 w 3194"/>
                <a:gd name="T7" fmla="*/ 156 h 290"/>
                <a:gd name="T8" fmla="*/ 0 w 3194"/>
                <a:gd name="T9" fmla="*/ 254 h 290"/>
                <a:gd name="T10" fmla="*/ 0 w 3194"/>
                <a:gd name="T11" fmla="*/ 290 h 290"/>
                <a:gd name="T12" fmla="*/ 0 w 3194"/>
                <a:gd name="T13" fmla="*/ 290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94" h="290">
                  <a:moveTo>
                    <a:pt x="0" y="290"/>
                  </a:moveTo>
                  <a:lnTo>
                    <a:pt x="0" y="2"/>
                  </a:lnTo>
                  <a:lnTo>
                    <a:pt x="3194" y="0"/>
                  </a:lnTo>
                  <a:lnTo>
                    <a:pt x="3176" y="156"/>
                  </a:lnTo>
                  <a:cubicBezTo>
                    <a:pt x="3169" y="198"/>
                    <a:pt x="3162" y="232"/>
                    <a:pt x="3150" y="254"/>
                  </a:cubicBezTo>
                  <a:lnTo>
                    <a:pt x="3140" y="29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877" y="3419"/>
              <a:ext cx="858" cy="288"/>
            </a:xfrm>
            <a:prstGeom prst="rect">
              <a:avLst/>
            </a:prstGeom>
            <a:solidFill>
              <a:srgbClr val="FEFFFE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998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700" y="1417638"/>
            <a:ext cx="8729663" cy="2011362"/>
          </a:xfrm>
        </p:spPr>
        <p:txBody>
          <a:bodyPr anchor="b"/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98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563" y="528638"/>
            <a:ext cx="7769225" cy="530225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11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21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D8EAC-3A3C-4B89-9291-B7EA5C055A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4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593725"/>
            <a:ext cx="2171700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593725"/>
            <a:ext cx="6362700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765E-D492-448E-B6E7-0C4AEF6CC5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BD8DD9-BB12-4F3C-A0DD-A613984C7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7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D873-EEB1-4905-BE94-E77F33574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874838"/>
            <a:ext cx="42672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FC84-C6E7-4669-81C2-458885EE7F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7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7937-AA07-405A-B770-6F7C38A84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53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B25E-11F2-4C74-B2DB-29A6568B42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61BC-17A9-4044-B4FF-F4005C2A3F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0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9940B-F126-4FBD-B984-0220BE38C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4E70-D046-4204-B983-88A3C2F70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874838"/>
            <a:ext cx="86868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274638" y="549275"/>
            <a:ext cx="859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black">
          <a:xfrm>
            <a:off x="7589838" y="6537325"/>
            <a:ext cx="13716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ea typeface="MS PGothic" pitchFamily="34" charset="-128"/>
              </a:rPr>
              <a:t>© 2013 IBM Corporation</a:t>
            </a: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97381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82563" y="6537325"/>
            <a:ext cx="36671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9702FA-F972-4CA9-A27B-DF92B223188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97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54163" y="6537325"/>
            <a:ext cx="59436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973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537325"/>
            <a:ext cx="10048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R120_G137_B251-2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227013"/>
            <a:ext cx="5889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593725"/>
            <a:ext cx="8686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29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73038" indent="-17303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09588" indent="-163513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2pPr>
      <a:lvl3pPr marL="855663" indent="-173038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3pPr>
      <a:lvl4pPr marL="1203325" indent="-17303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+mn-lt"/>
          <a:ea typeface="Arial" charset="0"/>
          <a:cs typeface="+mn-cs"/>
        </a:defRPr>
      </a:lvl4pPr>
      <a:lvl5pPr marL="1539875" indent="-16351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Arial" charset="0"/>
          <a:cs typeface="+mn-cs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Complexity must be conquered</a:t>
            </a:r>
            <a:br>
              <a:rPr lang="en-US" dirty="0" smtClean="0"/>
            </a:br>
            <a:r>
              <a:rPr lang="en-US" dirty="0" smtClean="0"/>
              <a:t>(Data is more than “just” big)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Haas</a:t>
            </a:r>
          </a:p>
          <a:p>
            <a:r>
              <a:rPr lang="en-US" dirty="0" smtClean="0"/>
              <a:t>IBM Almaden Research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537325"/>
            <a:ext cx="366713" cy="184150"/>
          </a:xfrm>
        </p:spPr>
        <p:txBody>
          <a:bodyPr/>
          <a:lstStyle/>
          <a:p>
            <a:pPr>
              <a:defRPr/>
            </a:pPr>
            <a:fld id="{7926FC84-C6E7-4669-81C2-458885EE7F0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7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everywhere…</a:t>
            </a:r>
            <a:endParaRPr lang="en-US" dirty="0"/>
          </a:p>
        </p:txBody>
      </p:sp>
      <p:sp>
        <p:nvSpPr>
          <p:cNvPr id="1110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2563" y="2436725"/>
            <a:ext cx="4008437" cy="1525587"/>
          </a:xfrm>
        </p:spPr>
        <p:txBody>
          <a:bodyPr>
            <a:noAutofit/>
          </a:bodyPr>
          <a:lstStyle/>
          <a:p>
            <a:r>
              <a:rPr lang="en-US" sz="1600" dirty="0"/>
              <a:t>Explosive growth of data </a:t>
            </a:r>
          </a:p>
          <a:p>
            <a:pPr lvl="1"/>
            <a:r>
              <a:rPr lang="en-US" sz="1600" dirty="0"/>
              <a:t>From </a:t>
            </a:r>
            <a:r>
              <a:rPr lang="en-US" sz="1600" dirty="0" smtClean="0"/>
              <a:t>devices, systems, individuals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Huge demonstrated and anticipated value from leveraging </a:t>
            </a:r>
            <a:r>
              <a:rPr lang="en-US" sz="1600" dirty="0" smtClean="0"/>
              <a:t>data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02163" y="3547872"/>
            <a:ext cx="4267200" cy="31160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Complexity is high: 4V’s have broad implications</a:t>
            </a:r>
          </a:p>
          <a:p>
            <a:r>
              <a:rPr lang="en-US" sz="1600" dirty="0" smtClean="0"/>
              <a:t>Requires broad expertise </a:t>
            </a:r>
            <a:r>
              <a:rPr lang="en-US" sz="1600" dirty="0" smtClean="0"/>
              <a:t>in systems, data management, </a:t>
            </a:r>
            <a:r>
              <a:rPr lang="en-US" sz="1600" dirty="0" smtClean="0"/>
              <a:t>analytics/mathematics, </a:t>
            </a:r>
            <a:r>
              <a:rPr lang="en-US" sz="1600" dirty="0" smtClean="0"/>
              <a:t>AND the domain</a:t>
            </a:r>
          </a:p>
          <a:p>
            <a:r>
              <a:rPr lang="en-US" sz="1600" dirty="0" smtClean="0"/>
              <a:t>Sometimes </a:t>
            </a:r>
            <a:r>
              <a:rPr lang="en-US" sz="1600" dirty="0" smtClean="0"/>
              <a:t>hard to even know where to start!</a:t>
            </a:r>
          </a:p>
          <a:p>
            <a:r>
              <a:rPr lang="en-US" sz="1600" dirty="0" smtClean="0"/>
              <a:t>Costs </a:t>
            </a:r>
            <a:r>
              <a:rPr lang="en-US" sz="1600" dirty="0"/>
              <a:t>in dollars and time are </a:t>
            </a:r>
            <a:r>
              <a:rPr lang="en-US" sz="1600" dirty="0" smtClean="0"/>
              <a:t>high</a:t>
            </a:r>
            <a:endParaRPr lang="en-US" sz="1600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E117-04D5-4C8D-8794-801AF87DF512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10020" name="Picture 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020764"/>
            <a:ext cx="2201863" cy="103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0021" name="Text Box 5"/>
          <p:cNvSpPr txBox="1">
            <a:spLocks noChangeArrowheads="1"/>
          </p:cNvSpPr>
          <p:nvPr/>
        </p:nvSpPr>
        <p:spPr bwMode="auto">
          <a:xfrm>
            <a:off x="344311" y="1995075"/>
            <a:ext cx="26452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9900CC"/>
                </a:solidFill>
                <a:latin typeface="Times New Roman" pitchFamily="18" charset="0"/>
                <a:ea typeface="MS PGothic" pitchFamily="34" charset="-128"/>
              </a:rPr>
              <a:t>40 </a:t>
            </a:r>
            <a:r>
              <a:rPr lang="en-US" sz="2000" dirty="0" err="1">
                <a:solidFill>
                  <a:srgbClr val="9900CC"/>
                </a:solidFill>
                <a:latin typeface="Times New Roman" pitchFamily="18" charset="0"/>
                <a:ea typeface="MS PGothic" pitchFamily="34" charset="-128"/>
              </a:rPr>
              <a:t>zettabytes</a:t>
            </a:r>
            <a:r>
              <a:rPr lang="en-US" sz="2000" dirty="0">
                <a:solidFill>
                  <a:srgbClr val="9900CC"/>
                </a:solidFill>
                <a:latin typeface="Times New Roman" pitchFamily="18" charset="0"/>
                <a:ea typeface="MS PGothic" pitchFamily="34" charset="-128"/>
              </a:rPr>
              <a:t> in 2020*!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377" y="6525439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ea typeface="MS PGothic" pitchFamily="34" charset="-128"/>
              </a:rPr>
              <a:t>* IDC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2563" y="3894138"/>
            <a:ext cx="3657600" cy="2827337"/>
            <a:chOff x="5222875" y="573088"/>
            <a:chExt cx="3657600" cy="2827337"/>
          </a:xfrm>
        </p:grpSpPr>
        <p:sp>
          <p:nvSpPr>
            <p:cNvPr id="1110039" name="Rectangle 23"/>
            <p:cNvSpPr>
              <a:spLocks noChangeArrowheads="1"/>
            </p:cNvSpPr>
            <p:nvPr/>
          </p:nvSpPr>
          <p:spPr bwMode="auto">
            <a:xfrm>
              <a:off x="5222875" y="573088"/>
              <a:ext cx="3646488" cy="28273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grpSp>
          <p:nvGrpSpPr>
            <p:cNvPr id="1110030" name="Group 14"/>
            <p:cNvGrpSpPr>
              <a:grpSpLocks/>
            </p:cNvGrpSpPr>
            <p:nvPr/>
          </p:nvGrpSpPr>
          <p:grpSpPr bwMode="auto">
            <a:xfrm>
              <a:off x="5222875" y="1502569"/>
              <a:ext cx="3657600" cy="895350"/>
              <a:chOff x="3290" y="925"/>
              <a:chExt cx="2304" cy="564"/>
            </a:xfrm>
          </p:grpSpPr>
          <p:sp>
            <p:nvSpPr>
              <p:cNvPr id="131087" name="Text Box 15"/>
              <p:cNvSpPr txBox="1">
                <a:spLocks noChangeArrowheads="1"/>
              </p:cNvSpPr>
              <p:nvPr/>
            </p:nvSpPr>
            <p:spPr bwMode="auto">
              <a:xfrm>
                <a:off x="3942" y="964"/>
                <a:ext cx="1652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400" i="1" dirty="0">
                    <a:solidFill>
                      <a:srgbClr val="000000"/>
                    </a:solidFill>
                    <a:ea typeface="MS PGothic" pitchFamily="34" charset="-128"/>
                  </a:rPr>
                  <a:t>Multi-channel customer sentiment and experience </a:t>
                </a:r>
                <a:r>
                  <a:rPr lang="en-US" sz="1400" i="1" dirty="0" smtClean="0">
                    <a:solidFill>
                      <a:srgbClr val="000000"/>
                    </a:solidFill>
                    <a:ea typeface="MS PGothic" pitchFamily="34" charset="-128"/>
                  </a:rPr>
                  <a:t> </a:t>
                </a:r>
                <a:r>
                  <a:rPr lang="en-US" sz="1400" i="1" dirty="0">
                    <a:solidFill>
                      <a:srgbClr val="000000"/>
                    </a:solidFill>
                    <a:ea typeface="MS PGothic" pitchFamily="34" charset="-128"/>
                  </a:rPr>
                  <a:t>analysis</a:t>
                </a:r>
              </a:p>
            </p:txBody>
          </p:sp>
          <p:pic>
            <p:nvPicPr>
              <p:cNvPr id="1110024" name="Picture 26" descr="customer-servic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" y="925"/>
                <a:ext cx="564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275388" y="631826"/>
              <a:ext cx="238442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i="1">
                  <a:solidFill>
                    <a:srgbClr val="000000"/>
                  </a:solidFill>
                  <a:ea typeface="MS PGothic" pitchFamily="34" charset="-128"/>
                </a:rPr>
                <a:t>Detect life-threatening conditions at hospitals in time to intervene</a:t>
              </a:r>
            </a:p>
          </p:txBody>
        </p:sp>
        <p:pic>
          <p:nvPicPr>
            <p:cNvPr id="21" name="Picture 29" descr="docto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573088"/>
              <a:ext cx="895350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6246813" y="2432580"/>
              <a:ext cx="26225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i="1" dirty="0" smtClean="0">
                  <a:solidFill>
                    <a:srgbClr val="000000"/>
                  </a:solidFill>
                  <a:ea typeface="MS PGothic" pitchFamily="34" charset="-128"/>
                </a:rPr>
                <a:t>Discover and optimize new treatments by mining data from patents and literature</a:t>
              </a:r>
            </a:p>
          </p:txBody>
        </p:sp>
        <p:graphicFrame>
          <p:nvGraphicFramePr>
            <p:cNvPr id="2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844594"/>
                </p:ext>
              </p:extLst>
            </p:nvPr>
          </p:nvGraphicFramePr>
          <p:xfrm>
            <a:off x="5237956" y="2432050"/>
            <a:ext cx="935038" cy="91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Bitmap Image" r:id="rId7" imgW="1104762" imgH="1076475" progId="Paint.Picture">
                    <p:embed/>
                  </p:oleObj>
                </mc:Choice>
                <mc:Fallback>
                  <p:oleObj name="Bitmap Image" r:id="rId7" imgW="1104762" imgH="107647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7956" y="2432050"/>
                          <a:ext cx="935038" cy="91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27"/>
          <p:cNvGrpSpPr>
            <a:grpSpLocks/>
          </p:cNvGrpSpPr>
          <p:nvPr/>
        </p:nvGrpSpPr>
        <p:grpSpPr bwMode="auto">
          <a:xfrm>
            <a:off x="4329906" y="677512"/>
            <a:ext cx="4665663" cy="2147887"/>
            <a:chOff x="2821" y="677"/>
            <a:chExt cx="2939" cy="1353"/>
          </a:xfrm>
        </p:grpSpPr>
        <p:grpSp>
          <p:nvGrpSpPr>
            <p:cNvPr id="30" name="Group 228"/>
            <p:cNvGrpSpPr>
              <a:grpSpLocks/>
            </p:cNvGrpSpPr>
            <p:nvPr/>
          </p:nvGrpSpPr>
          <p:grpSpPr bwMode="auto">
            <a:xfrm>
              <a:off x="2821" y="956"/>
              <a:ext cx="702" cy="974"/>
              <a:chOff x="230" y="1017"/>
              <a:chExt cx="702" cy="974"/>
            </a:xfrm>
          </p:grpSpPr>
          <p:grpSp>
            <p:nvGrpSpPr>
              <p:cNvPr id="211" name="Group 26"/>
              <p:cNvGrpSpPr>
                <a:grpSpLocks/>
              </p:cNvGrpSpPr>
              <p:nvPr/>
            </p:nvGrpSpPr>
            <p:grpSpPr bwMode="auto">
              <a:xfrm>
                <a:off x="366" y="1341"/>
                <a:ext cx="453" cy="419"/>
                <a:chOff x="320" y="1510"/>
                <a:chExt cx="935" cy="933"/>
              </a:xfrm>
            </p:grpSpPr>
            <p:sp>
              <p:nvSpPr>
                <p:cNvPr id="217" name="Oval 27"/>
                <p:cNvSpPr>
                  <a:spLocks noChangeArrowheads="1"/>
                </p:cNvSpPr>
                <p:nvPr/>
              </p:nvSpPr>
              <p:spPr bwMode="auto">
                <a:xfrm>
                  <a:off x="320" y="1510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8" name="Oval 28"/>
                <p:cNvSpPr>
                  <a:spLocks noChangeArrowheads="1"/>
                </p:cNvSpPr>
                <p:nvPr/>
              </p:nvSpPr>
              <p:spPr bwMode="auto">
                <a:xfrm>
                  <a:off x="512" y="1510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19" name="Oval 29"/>
                <p:cNvSpPr>
                  <a:spLocks noChangeArrowheads="1"/>
                </p:cNvSpPr>
                <p:nvPr/>
              </p:nvSpPr>
              <p:spPr bwMode="auto">
                <a:xfrm>
                  <a:off x="704" y="1510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0" name="Oval 30"/>
                <p:cNvSpPr>
                  <a:spLocks noChangeArrowheads="1"/>
                </p:cNvSpPr>
                <p:nvPr/>
              </p:nvSpPr>
              <p:spPr bwMode="auto">
                <a:xfrm>
                  <a:off x="896" y="1510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1" name="Oval 31"/>
                <p:cNvSpPr>
                  <a:spLocks noChangeArrowheads="1"/>
                </p:cNvSpPr>
                <p:nvPr/>
              </p:nvSpPr>
              <p:spPr bwMode="auto">
                <a:xfrm>
                  <a:off x="1088" y="1510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2" name="Oval 32"/>
                <p:cNvSpPr>
                  <a:spLocks noChangeArrowheads="1"/>
                </p:cNvSpPr>
                <p:nvPr/>
              </p:nvSpPr>
              <p:spPr bwMode="auto">
                <a:xfrm>
                  <a:off x="417" y="1604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3" name="Oval 33"/>
                <p:cNvSpPr>
                  <a:spLocks noChangeArrowheads="1"/>
                </p:cNvSpPr>
                <p:nvPr/>
              </p:nvSpPr>
              <p:spPr bwMode="auto">
                <a:xfrm>
                  <a:off x="609" y="1604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4" name="Oval 34"/>
                <p:cNvSpPr>
                  <a:spLocks noChangeArrowheads="1"/>
                </p:cNvSpPr>
                <p:nvPr/>
              </p:nvSpPr>
              <p:spPr bwMode="auto">
                <a:xfrm>
                  <a:off x="801" y="1604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5" name="Oval 35"/>
                <p:cNvSpPr>
                  <a:spLocks noChangeArrowheads="1"/>
                </p:cNvSpPr>
                <p:nvPr/>
              </p:nvSpPr>
              <p:spPr bwMode="auto">
                <a:xfrm>
                  <a:off x="993" y="1604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6" name="Oval 36"/>
                <p:cNvSpPr>
                  <a:spLocks noChangeArrowheads="1"/>
                </p:cNvSpPr>
                <p:nvPr/>
              </p:nvSpPr>
              <p:spPr bwMode="auto">
                <a:xfrm>
                  <a:off x="1185" y="1604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7" name="Oval 37"/>
                <p:cNvSpPr>
                  <a:spLocks noChangeArrowheads="1"/>
                </p:cNvSpPr>
                <p:nvPr/>
              </p:nvSpPr>
              <p:spPr bwMode="auto">
                <a:xfrm>
                  <a:off x="320" y="1699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8" name="Oval 38"/>
                <p:cNvSpPr>
                  <a:spLocks noChangeArrowheads="1"/>
                </p:cNvSpPr>
                <p:nvPr/>
              </p:nvSpPr>
              <p:spPr bwMode="auto">
                <a:xfrm>
                  <a:off x="512" y="1699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29" name="Oval 39"/>
                <p:cNvSpPr>
                  <a:spLocks noChangeArrowheads="1"/>
                </p:cNvSpPr>
                <p:nvPr/>
              </p:nvSpPr>
              <p:spPr bwMode="auto">
                <a:xfrm>
                  <a:off x="704" y="1699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0" name="Oval 40"/>
                <p:cNvSpPr>
                  <a:spLocks noChangeArrowheads="1"/>
                </p:cNvSpPr>
                <p:nvPr/>
              </p:nvSpPr>
              <p:spPr bwMode="auto">
                <a:xfrm>
                  <a:off x="896" y="1699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1" name="Oval 41"/>
                <p:cNvSpPr>
                  <a:spLocks noChangeArrowheads="1"/>
                </p:cNvSpPr>
                <p:nvPr/>
              </p:nvSpPr>
              <p:spPr bwMode="auto">
                <a:xfrm>
                  <a:off x="1088" y="1699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2" name="Oval 42"/>
                <p:cNvSpPr>
                  <a:spLocks noChangeArrowheads="1"/>
                </p:cNvSpPr>
                <p:nvPr/>
              </p:nvSpPr>
              <p:spPr bwMode="auto">
                <a:xfrm>
                  <a:off x="417" y="1795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3" name="Oval 43"/>
                <p:cNvSpPr>
                  <a:spLocks noChangeArrowheads="1"/>
                </p:cNvSpPr>
                <p:nvPr/>
              </p:nvSpPr>
              <p:spPr bwMode="auto">
                <a:xfrm>
                  <a:off x="609" y="1795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4" name="Oval 44"/>
                <p:cNvSpPr>
                  <a:spLocks noChangeArrowheads="1"/>
                </p:cNvSpPr>
                <p:nvPr/>
              </p:nvSpPr>
              <p:spPr bwMode="auto">
                <a:xfrm>
                  <a:off x="801" y="1795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5" name="Oval 45"/>
                <p:cNvSpPr>
                  <a:spLocks noChangeArrowheads="1"/>
                </p:cNvSpPr>
                <p:nvPr/>
              </p:nvSpPr>
              <p:spPr bwMode="auto">
                <a:xfrm>
                  <a:off x="993" y="1795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6" name="Oval 46"/>
                <p:cNvSpPr>
                  <a:spLocks noChangeArrowheads="1"/>
                </p:cNvSpPr>
                <p:nvPr/>
              </p:nvSpPr>
              <p:spPr bwMode="auto">
                <a:xfrm>
                  <a:off x="1185" y="1795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7" name="Oval 47"/>
                <p:cNvSpPr>
                  <a:spLocks noChangeArrowheads="1"/>
                </p:cNvSpPr>
                <p:nvPr/>
              </p:nvSpPr>
              <p:spPr bwMode="auto">
                <a:xfrm>
                  <a:off x="320" y="1891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8" name="Oval 48"/>
                <p:cNvSpPr>
                  <a:spLocks noChangeArrowheads="1"/>
                </p:cNvSpPr>
                <p:nvPr/>
              </p:nvSpPr>
              <p:spPr bwMode="auto">
                <a:xfrm>
                  <a:off x="512" y="1891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39" name="Oval 49"/>
                <p:cNvSpPr>
                  <a:spLocks noChangeArrowheads="1"/>
                </p:cNvSpPr>
                <p:nvPr/>
              </p:nvSpPr>
              <p:spPr bwMode="auto">
                <a:xfrm>
                  <a:off x="704" y="1891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0" name="Oval 50"/>
                <p:cNvSpPr>
                  <a:spLocks noChangeArrowheads="1"/>
                </p:cNvSpPr>
                <p:nvPr/>
              </p:nvSpPr>
              <p:spPr bwMode="auto">
                <a:xfrm>
                  <a:off x="896" y="1891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1" name="Oval 51"/>
                <p:cNvSpPr>
                  <a:spLocks noChangeArrowheads="1"/>
                </p:cNvSpPr>
                <p:nvPr/>
              </p:nvSpPr>
              <p:spPr bwMode="auto">
                <a:xfrm>
                  <a:off x="1088" y="1891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2" name="Oval 52"/>
                <p:cNvSpPr>
                  <a:spLocks noChangeArrowheads="1"/>
                </p:cNvSpPr>
                <p:nvPr/>
              </p:nvSpPr>
              <p:spPr bwMode="auto">
                <a:xfrm>
                  <a:off x="417" y="1987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3" name="Oval 53"/>
                <p:cNvSpPr>
                  <a:spLocks noChangeArrowheads="1"/>
                </p:cNvSpPr>
                <p:nvPr/>
              </p:nvSpPr>
              <p:spPr bwMode="auto">
                <a:xfrm>
                  <a:off x="609" y="1987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4" name="Oval 54"/>
                <p:cNvSpPr>
                  <a:spLocks noChangeArrowheads="1"/>
                </p:cNvSpPr>
                <p:nvPr/>
              </p:nvSpPr>
              <p:spPr bwMode="auto">
                <a:xfrm>
                  <a:off x="801" y="1987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5" name="Oval 55"/>
                <p:cNvSpPr>
                  <a:spLocks noChangeArrowheads="1"/>
                </p:cNvSpPr>
                <p:nvPr/>
              </p:nvSpPr>
              <p:spPr bwMode="auto">
                <a:xfrm>
                  <a:off x="993" y="1987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6" name="Oval 56"/>
                <p:cNvSpPr>
                  <a:spLocks noChangeArrowheads="1"/>
                </p:cNvSpPr>
                <p:nvPr/>
              </p:nvSpPr>
              <p:spPr bwMode="auto">
                <a:xfrm>
                  <a:off x="1185" y="1987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7" name="Oval 57"/>
                <p:cNvSpPr>
                  <a:spLocks noChangeArrowheads="1"/>
                </p:cNvSpPr>
                <p:nvPr/>
              </p:nvSpPr>
              <p:spPr bwMode="auto">
                <a:xfrm>
                  <a:off x="320" y="2084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8" name="Oval 58"/>
                <p:cNvSpPr>
                  <a:spLocks noChangeArrowheads="1"/>
                </p:cNvSpPr>
                <p:nvPr/>
              </p:nvSpPr>
              <p:spPr bwMode="auto">
                <a:xfrm>
                  <a:off x="512" y="2084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49" name="Oval 59"/>
                <p:cNvSpPr>
                  <a:spLocks noChangeArrowheads="1"/>
                </p:cNvSpPr>
                <p:nvPr/>
              </p:nvSpPr>
              <p:spPr bwMode="auto">
                <a:xfrm>
                  <a:off x="704" y="2084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0" name="Oval 60"/>
                <p:cNvSpPr>
                  <a:spLocks noChangeArrowheads="1"/>
                </p:cNvSpPr>
                <p:nvPr/>
              </p:nvSpPr>
              <p:spPr bwMode="auto">
                <a:xfrm>
                  <a:off x="896" y="2084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1" name="Oval 61"/>
                <p:cNvSpPr>
                  <a:spLocks noChangeArrowheads="1"/>
                </p:cNvSpPr>
                <p:nvPr/>
              </p:nvSpPr>
              <p:spPr bwMode="auto">
                <a:xfrm>
                  <a:off x="1088" y="2084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2" name="Oval 62"/>
                <p:cNvSpPr>
                  <a:spLocks noChangeArrowheads="1"/>
                </p:cNvSpPr>
                <p:nvPr/>
              </p:nvSpPr>
              <p:spPr bwMode="auto">
                <a:xfrm>
                  <a:off x="417" y="2178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3" name="Oval 63"/>
                <p:cNvSpPr>
                  <a:spLocks noChangeArrowheads="1"/>
                </p:cNvSpPr>
                <p:nvPr/>
              </p:nvSpPr>
              <p:spPr bwMode="auto">
                <a:xfrm>
                  <a:off x="609" y="2178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4" name="Oval 64"/>
                <p:cNvSpPr>
                  <a:spLocks noChangeArrowheads="1"/>
                </p:cNvSpPr>
                <p:nvPr/>
              </p:nvSpPr>
              <p:spPr bwMode="auto">
                <a:xfrm>
                  <a:off x="801" y="2178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5" name="Oval 65"/>
                <p:cNvSpPr>
                  <a:spLocks noChangeArrowheads="1"/>
                </p:cNvSpPr>
                <p:nvPr/>
              </p:nvSpPr>
              <p:spPr bwMode="auto">
                <a:xfrm>
                  <a:off x="993" y="2178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6" name="Oval 66"/>
                <p:cNvSpPr>
                  <a:spLocks noChangeArrowheads="1"/>
                </p:cNvSpPr>
                <p:nvPr/>
              </p:nvSpPr>
              <p:spPr bwMode="auto">
                <a:xfrm>
                  <a:off x="1185" y="2178"/>
                  <a:ext cx="70" cy="7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7" name="Oval 67"/>
                <p:cNvSpPr>
                  <a:spLocks noChangeArrowheads="1"/>
                </p:cNvSpPr>
                <p:nvPr/>
              </p:nvSpPr>
              <p:spPr bwMode="auto">
                <a:xfrm>
                  <a:off x="320" y="2276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8" name="Oval 68"/>
                <p:cNvSpPr>
                  <a:spLocks noChangeArrowheads="1"/>
                </p:cNvSpPr>
                <p:nvPr/>
              </p:nvSpPr>
              <p:spPr bwMode="auto">
                <a:xfrm>
                  <a:off x="512" y="2276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59" name="Oval 69"/>
                <p:cNvSpPr>
                  <a:spLocks noChangeArrowheads="1"/>
                </p:cNvSpPr>
                <p:nvPr/>
              </p:nvSpPr>
              <p:spPr bwMode="auto">
                <a:xfrm>
                  <a:off x="704" y="2276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0" name="Oval 70"/>
                <p:cNvSpPr>
                  <a:spLocks noChangeArrowheads="1"/>
                </p:cNvSpPr>
                <p:nvPr/>
              </p:nvSpPr>
              <p:spPr bwMode="auto">
                <a:xfrm>
                  <a:off x="896" y="2276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1" name="Oval 71"/>
                <p:cNvSpPr>
                  <a:spLocks noChangeArrowheads="1"/>
                </p:cNvSpPr>
                <p:nvPr/>
              </p:nvSpPr>
              <p:spPr bwMode="auto">
                <a:xfrm>
                  <a:off x="1088" y="2276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2" name="Oval 72"/>
                <p:cNvSpPr>
                  <a:spLocks noChangeArrowheads="1"/>
                </p:cNvSpPr>
                <p:nvPr/>
              </p:nvSpPr>
              <p:spPr bwMode="auto">
                <a:xfrm>
                  <a:off x="417" y="2372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3" name="Oval 73"/>
                <p:cNvSpPr>
                  <a:spLocks noChangeArrowheads="1"/>
                </p:cNvSpPr>
                <p:nvPr/>
              </p:nvSpPr>
              <p:spPr bwMode="auto">
                <a:xfrm>
                  <a:off x="609" y="2372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4" name="Oval 74"/>
                <p:cNvSpPr>
                  <a:spLocks noChangeArrowheads="1"/>
                </p:cNvSpPr>
                <p:nvPr/>
              </p:nvSpPr>
              <p:spPr bwMode="auto">
                <a:xfrm>
                  <a:off x="801" y="2372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5" name="Oval 75"/>
                <p:cNvSpPr>
                  <a:spLocks noChangeArrowheads="1"/>
                </p:cNvSpPr>
                <p:nvPr/>
              </p:nvSpPr>
              <p:spPr bwMode="auto">
                <a:xfrm>
                  <a:off x="993" y="2372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266" name="Oval 76"/>
                <p:cNvSpPr>
                  <a:spLocks noChangeArrowheads="1"/>
                </p:cNvSpPr>
                <p:nvPr/>
              </p:nvSpPr>
              <p:spPr bwMode="auto">
                <a:xfrm>
                  <a:off x="1185" y="2372"/>
                  <a:ext cx="70" cy="7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sp>
            <p:nvSpPr>
              <p:cNvPr id="212" name="AutoShape 220"/>
              <p:cNvSpPr>
                <a:spLocks noChangeArrowheads="1"/>
              </p:cNvSpPr>
              <p:nvPr/>
            </p:nvSpPr>
            <p:spPr bwMode="auto">
              <a:xfrm>
                <a:off x="269" y="1017"/>
                <a:ext cx="663" cy="238"/>
              </a:xfrm>
              <a:prstGeom prst="roundRect">
                <a:avLst>
                  <a:gd name="adj" fmla="val 20236"/>
                </a:avLst>
              </a:prstGeom>
              <a:solidFill>
                <a:srgbClr val="1BC0E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 sz="10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3" name="Rectangle 221"/>
              <p:cNvSpPr>
                <a:spLocks noChangeArrowheads="1"/>
              </p:cNvSpPr>
              <p:nvPr/>
            </p:nvSpPr>
            <p:spPr bwMode="auto">
              <a:xfrm>
                <a:off x="230" y="1209"/>
                <a:ext cx="702" cy="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 sz="10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4" name="AutoShape 222"/>
              <p:cNvSpPr>
                <a:spLocks noChangeArrowheads="1"/>
              </p:cNvSpPr>
              <p:nvPr/>
            </p:nvSpPr>
            <p:spPr bwMode="auto">
              <a:xfrm>
                <a:off x="269" y="1055"/>
                <a:ext cx="663" cy="936"/>
              </a:xfrm>
              <a:prstGeom prst="roundRect">
                <a:avLst>
                  <a:gd name="adj" fmla="val 4870"/>
                </a:avLst>
              </a:prstGeom>
              <a:noFill/>
              <a:ln w="9360">
                <a:solidFill>
                  <a:srgbClr val="1BC0E8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rt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 sz="1000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215" name="Rectangle 223"/>
              <p:cNvSpPr>
                <a:spLocks noChangeArrowheads="1"/>
              </p:cNvSpPr>
              <p:nvPr/>
            </p:nvSpPr>
            <p:spPr bwMode="auto">
              <a:xfrm>
                <a:off x="340" y="1017"/>
                <a:ext cx="51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algn="ctr" defTabSz="457200" rtl="1" fontAlgn="base">
                  <a:spcBef>
                    <a:spcPts val="1125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sz="1400" b="1">
                    <a:solidFill>
                      <a:srgbClr val="FFFFFF"/>
                    </a:solidFill>
                    <a:ea typeface="MS PGothic" pitchFamily="34" charset="-128"/>
                  </a:rPr>
                  <a:t>Volume</a:t>
                </a:r>
              </a:p>
            </p:txBody>
          </p:sp>
          <p:sp>
            <p:nvSpPr>
              <p:cNvPr id="216" name="Rectangle 239"/>
              <p:cNvSpPr>
                <a:spLocks noChangeArrowheads="1"/>
              </p:cNvSpPr>
              <p:nvPr/>
            </p:nvSpPr>
            <p:spPr bwMode="auto">
              <a:xfrm>
                <a:off x="265" y="1814"/>
                <a:ext cx="6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1600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defTabSz="457200" rtl="1" fontAlgn="base">
                  <a:spcBef>
                    <a:spcPts val="1125"/>
                  </a:spcBef>
                  <a:spcAft>
                    <a:spcPct val="0"/>
                  </a:spcAft>
                  <a:buSzPct val="10000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lang="en-US" sz="1200" b="1">
                    <a:solidFill>
                      <a:srgbClr val="0000FF"/>
                    </a:solidFill>
                    <a:ea typeface="MS PGothic" pitchFamily="34" charset="-128"/>
                  </a:rPr>
                  <a:t>Data at Rest</a:t>
                </a:r>
              </a:p>
            </p:txBody>
          </p:sp>
        </p:grpSp>
        <p:grpSp>
          <p:nvGrpSpPr>
            <p:cNvPr id="31" name="Group 285"/>
            <p:cNvGrpSpPr>
              <a:grpSpLocks/>
            </p:cNvGrpSpPr>
            <p:nvPr/>
          </p:nvGrpSpPr>
          <p:grpSpPr bwMode="auto">
            <a:xfrm>
              <a:off x="3532" y="956"/>
              <a:ext cx="777" cy="974"/>
              <a:chOff x="962" y="1038"/>
              <a:chExt cx="777" cy="974"/>
            </a:xfrm>
          </p:grpSpPr>
          <p:grpSp>
            <p:nvGrpSpPr>
              <p:cNvPr id="97" name="Group 102"/>
              <p:cNvGrpSpPr>
                <a:grpSpLocks/>
              </p:cNvGrpSpPr>
              <p:nvPr/>
            </p:nvGrpSpPr>
            <p:grpSpPr bwMode="auto">
              <a:xfrm>
                <a:off x="1131" y="1322"/>
                <a:ext cx="428" cy="429"/>
                <a:chOff x="1592" y="1542"/>
                <a:chExt cx="1080" cy="743"/>
              </a:xfrm>
            </p:grpSpPr>
            <p:grpSp>
              <p:nvGrpSpPr>
                <p:cNvPr id="104" name="Group 103"/>
                <p:cNvGrpSpPr>
                  <a:grpSpLocks/>
                </p:cNvGrpSpPr>
                <p:nvPr/>
              </p:nvGrpSpPr>
              <p:grpSpPr bwMode="auto">
                <a:xfrm>
                  <a:off x="2493" y="1766"/>
                  <a:ext cx="179" cy="71"/>
                  <a:chOff x="2493" y="1766"/>
                  <a:chExt cx="179" cy="71"/>
                </a:xfrm>
              </p:grpSpPr>
              <p:sp>
                <p:nvSpPr>
                  <p:cNvPr id="205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1764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20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493" y="1780"/>
                    <a:ext cx="84" cy="36"/>
                    <a:chOff x="2493" y="1780"/>
                    <a:chExt cx="84" cy="36"/>
                  </a:xfrm>
                </p:grpSpPr>
                <p:sp>
                  <p:nvSpPr>
                    <p:cNvPr id="207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26" y="1778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8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3" y="1797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9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98" y="1790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10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28" y="1817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05" name="Group 110"/>
                <p:cNvGrpSpPr>
                  <a:grpSpLocks/>
                </p:cNvGrpSpPr>
                <p:nvPr/>
              </p:nvGrpSpPr>
              <p:grpSpPr bwMode="auto">
                <a:xfrm>
                  <a:off x="2312" y="1766"/>
                  <a:ext cx="180" cy="71"/>
                  <a:chOff x="2312" y="1766"/>
                  <a:chExt cx="180" cy="71"/>
                </a:xfrm>
              </p:grpSpPr>
              <p:sp>
                <p:nvSpPr>
                  <p:cNvPr id="199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1764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200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2312" y="1780"/>
                    <a:ext cx="85" cy="36"/>
                    <a:chOff x="2312" y="1780"/>
                    <a:chExt cx="85" cy="36"/>
                  </a:xfrm>
                </p:grpSpPr>
                <p:sp>
                  <p:nvSpPr>
                    <p:cNvPr id="201" name="Line 1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6" y="1778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2" name="Line 1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1" y="1797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3" name="Line 1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9" y="1790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04" name="Line 1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4" y="1817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06" name="Group 117"/>
                <p:cNvGrpSpPr>
                  <a:grpSpLocks/>
                </p:cNvGrpSpPr>
                <p:nvPr/>
              </p:nvGrpSpPr>
              <p:grpSpPr bwMode="auto">
                <a:xfrm>
                  <a:off x="2024" y="1760"/>
                  <a:ext cx="180" cy="71"/>
                  <a:chOff x="2024" y="1760"/>
                  <a:chExt cx="180" cy="71"/>
                </a:xfrm>
              </p:grpSpPr>
              <p:sp>
                <p:nvSpPr>
                  <p:cNvPr id="193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135" y="1760"/>
                    <a:ext cx="93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94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2024" y="1774"/>
                    <a:ext cx="85" cy="36"/>
                    <a:chOff x="2024" y="1774"/>
                    <a:chExt cx="85" cy="36"/>
                  </a:xfrm>
                </p:grpSpPr>
                <p:sp>
                  <p:nvSpPr>
                    <p:cNvPr id="195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59" y="1774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6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23" y="1791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7" name="Line 1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31" y="1784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8" name="Line 1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056" y="1812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07" name="Group 124"/>
                <p:cNvGrpSpPr>
                  <a:grpSpLocks/>
                </p:cNvGrpSpPr>
                <p:nvPr/>
              </p:nvGrpSpPr>
              <p:grpSpPr bwMode="auto">
                <a:xfrm>
                  <a:off x="1772" y="1766"/>
                  <a:ext cx="180" cy="71"/>
                  <a:chOff x="1772" y="1766"/>
                  <a:chExt cx="180" cy="71"/>
                </a:xfrm>
              </p:grpSpPr>
              <p:sp>
                <p:nvSpPr>
                  <p:cNvPr id="18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882" y="1764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88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772" y="1780"/>
                    <a:ext cx="85" cy="36"/>
                    <a:chOff x="1772" y="1780"/>
                    <a:chExt cx="85" cy="36"/>
                  </a:xfrm>
                </p:grpSpPr>
                <p:sp>
                  <p:nvSpPr>
                    <p:cNvPr id="189" name="Line 1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06" y="1778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0" name="Line 1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71" y="1797"/>
                      <a:ext cx="83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1" name="Line 1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76" y="1790"/>
                      <a:ext cx="53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92" name="Line 1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06" y="1817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08" name="Group 131"/>
                <p:cNvGrpSpPr>
                  <a:grpSpLocks/>
                </p:cNvGrpSpPr>
                <p:nvPr/>
              </p:nvGrpSpPr>
              <p:grpSpPr bwMode="auto">
                <a:xfrm>
                  <a:off x="1592" y="1542"/>
                  <a:ext cx="275" cy="71"/>
                  <a:chOff x="1592" y="1542"/>
                  <a:chExt cx="275" cy="71"/>
                </a:xfrm>
              </p:grpSpPr>
              <p:sp>
                <p:nvSpPr>
                  <p:cNvPr id="18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1542"/>
                    <a:ext cx="68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83" name="Line 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3" y="1556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84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1589"/>
                    <a:ext cx="194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85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7" y="1570"/>
                    <a:ext cx="96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86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8" y="1615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09" name="Group 137"/>
                <p:cNvGrpSpPr>
                  <a:grpSpLocks/>
                </p:cNvGrpSpPr>
                <p:nvPr/>
              </p:nvGrpSpPr>
              <p:grpSpPr bwMode="auto">
                <a:xfrm>
                  <a:off x="2408" y="1542"/>
                  <a:ext cx="180" cy="71"/>
                  <a:chOff x="2408" y="1542"/>
                  <a:chExt cx="180" cy="71"/>
                </a:xfrm>
              </p:grpSpPr>
              <p:sp>
                <p:nvSpPr>
                  <p:cNvPr id="17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1542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77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2408" y="1556"/>
                    <a:ext cx="83" cy="38"/>
                    <a:chOff x="2408" y="1556"/>
                    <a:chExt cx="83" cy="38"/>
                  </a:xfrm>
                </p:grpSpPr>
                <p:sp>
                  <p:nvSpPr>
                    <p:cNvPr id="178" name="Line 1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40" y="1556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9" name="Line 1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07" y="1573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80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0" y="1566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81" name="Line 1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40" y="1596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0" name="Group 144"/>
                <p:cNvGrpSpPr>
                  <a:grpSpLocks/>
                </p:cNvGrpSpPr>
                <p:nvPr/>
              </p:nvGrpSpPr>
              <p:grpSpPr bwMode="auto">
                <a:xfrm>
                  <a:off x="2229" y="1542"/>
                  <a:ext cx="180" cy="71"/>
                  <a:chOff x="2229" y="1542"/>
                  <a:chExt cx="180" cy="71"/>
                </a:xfrm>
              </p:grpSpPr>
              <p:sp>
                <p:nvSpPr>
                  <p:cNvPr id="170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339" y="1542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71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229" y="1556"/>
                    <a:ext cx="86" cy="38"/>
                    <a:chOff x="2229" y="1556"/>
                    <a:chExt cx="86" cy="38"/>
                  </a:xfrm>
                </p:grpSpPr>
                <p:sp>
                  <p:nvSpPr>
                    <p:cNvPr id="172" name="Line 1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1" y="1556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3" name="Line 1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28" y="1573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4" name="Line 1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33" y="1566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5" name="Line 1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1" y="1596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1" name="Group 151"/>
                <p:cNvGrpSpPr>
                  <a:grpSpLocks/>
                </p:cNvGrpSpPr>
                <p:nvPr/>
              </p:nvGrpSpPr>
              <p:grpSpPr bwMode="auto">
                <a:xfrm>
                  <a:off x="1592" y="2214"/>
                  <a:ext cx="275" cy="71"/>
                  <a:chOff x="1592" y="2214"/>
                  <a:chExt cx="275" cy="71"/>
                </a:xfrm>
              </p:grpSpPr>
              <p:sp>
                <p:nvSpPr>
                  <p:cNvPr id="165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799" y="2214"/>
                    <a:ext cx="68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66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3" y="2228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7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2261"/>
                    <a:ext cx="194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8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7" y="2242"/>
                    <a:ext cx="96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9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88" y="2287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12" name="Group 157"/>
                <p:cNvGrpSpPr>
                  <a:grpSpLocks/>
                </p:cNvGrpSpPr>
                <p:nvPr/>
              </p:nvGrpSpPr>
              <p:grpSpPr bwMode="auto">
                <a:xfrm>
                  <a:off x="2408" y="2214"/>
                  <a:ext cx="180" cy="71"/>
                  <a:chOff x="2408" y="2214"/>
                  <a:chExt cx="180" cy="71"/>
                </a:xfrm>
              </p:grpSpPr>
              <p:sp>
                <p:nvSpPr>
                  <p:cNvPr id="159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2518" y="2214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60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2408" y="2227"/>
                    <a:ext cx="83" cy="37"/>
                    <a:chOff x="2408" y="2227"/>
                    <a:chExt cx="83" cy="37"/>
                  </a:xfrm>
                </p:grpSpPr>
                <p:sp>
                  <p:nvSpPr>
                    <p:cNvPr id="161" name="Line 1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40" y="2231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62" name="Line 1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07" y="2243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63" name="Line 1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0" y="2238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64" name="Line 16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40" y="2266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3" name="Group 164"/>
                <p:cNvGrpSpPr>
                  <a:grpSpLocks/>
                </p:cNvGrpSpPr>
                <p:nvPr/>
              </p:nvGrpSpPr>
              <p:grpSpPr bwMode="auto">
                <a:xfrm>
                  <a:off x="1868" y="2214"/>
                  <a:ext cx="180" cy="71"/>
                  <a:chOff x="1868" y="2214"/>
                  <a:chExt cx="180" cy="71"/>
                </a:xfrm>
              </p:grpSpPr>
              <p:sp>
                <p:nvSpPr>
                  <p:cNvPr id="153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1976" y="2214"/>
                    <a:ext cx="73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54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868" y="2227"/>
                    <a:ext cx="85" cy="37"/>
                    <a:chOff x="1868" y="2227"/>
                    <a:chExt cx="85" cy="37"/>
                  </a:xfrm>
                </p:grpSpPr>
                <p:sp>
                  <p:nvSpPr>
                    <p:cNvPr id="155" name="Line 16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02" y="2231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6" name="Line 16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67" y="2243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7" name="Line 16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72" y="2238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8" name="Line 17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02" y="2266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4" name="Group 171"/>
                <p:cNvGrpSpPr>
                  <a:grpSpLocks/>
                </p:cNvGrpSpPr>
                <p:nvPr/>
              </p:nvGrpSpPr>
              <p:grpSpPr bwMode="auto">
                <a:xfrm>
                  <a:off x="2120" y="1990"/>
                  <a:ext cx="180" cy="71"/>
                  <a:chOff x="2120" y="1990"/>
                  <a:chExt cx="180" cy="71"/>
                </a:xfrm>
              </p:grpSpPr>
              <p:sp>
                <p:nvSpPr>
                  <p:cNvPr id="147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230" y="1992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48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2120" y="2004"/>
                    <a:ext cx="83" cy="37"/>
                    <a:chOff x="2120" y="2004"/>
                    <a:chExt cx="83" cy="37"/>
                  </a:xfrm>
                </p:grpSpPr>
                <p:sp>
                  <p:nvSpPr>
                    <p:cNvPr id="149" name="Line 1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52" y="2004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0" name="Line 1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19" y="2023"/>
                      <a:ext cx="83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1" name="Line 1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19" y="2015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2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52" y="2043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5" name="Group 178"/>
                <p:cNvGrpSpPr>
                  <a:grpSpLocks/>
                </p:cNvGrpSpPr>
                <p:nvPr/>
              </p:nvGrpSpPr>
              <p:grpSpPr bwMode="auto">
                <a:xfrm>
                  <a:off x="1928" y="1984"/>
                  <a:ext cx="180" cy="71"/>
                  <a:chOff x="1928" y="1984"/>
                  <a:chExt cx="180" cy="71"/>
                </a:xfrm>
              </p:grpSpPr>
              <p:sp>
                <p:nvSpPr>
                  <p:cNvPr id="141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036" y="1984"/>
                    <a:ext cx="71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42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1928" y="1998"/>
                    <a:ext cx="84" cy="38"/>
                    <a:chOff x="1928" y="1998"/>
                    <a:chExt cx="84" cy="38"/>
                  </a:xfrm>
                </p:grpSpPr>
                <p:sp>
                  <p:nvSpPr>
                    <p:cNvPr id="143" name="Line 1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0" y="1996"/>
                      <a:ext cx="3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4" name="Line 1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8" y="2015"/>
                      <a:ext cx="7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5" name="Line 1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33" y="2008"/>
                      <a:ext cx="4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6" name="Line 1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60" y="2037"/>
                      <a:ext cx="38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6" name="Group 185"/>
                <p:cNvGrpSpPr>
                  <a:grpSpLocks/>
                </p:cNvGrpSpPr>
                <p:nvPr/>
              </p:nvGrpSpPr>
              <p:grpSpPr bwMode="auto">
                <a:xfrm>
                  <a:off x="1676" y="1990"/>
                  <a:ext cx="180" cy="71"/>
                  <a:chOff x="1676" y="1990"/>
                  <a:chExt cx="180" cy="71"/>
                </a:xfrm>
              </p:grpSpPr>
              <p:sp>
                <p:nvSpPr>
                  <p:cNvPr id="135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1992"/>
                    <a:ext cx="73" cy="71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grpSp>
                <p:nvGrpSpPr>
                  <p:cNvPr id="136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676" y="2004"/>
                    <a:ext cx="85" cy="37"/>
                    <a:chOff x="1676" y="2004"/>
                    <a:chExt cx="85" cy="37"/>
                  </a:xfrm>
                </p:grpSpPr>
                <p:sp>
                  <p:nvSpPr>
                    <p:cNvPr id="137" name="Line 1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11" y="2004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8" name="Line 1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75" y="2023"/>
                      <a:ext cx="81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9" name="Line 1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83" y="2015"/>
                      <a:ext cx="50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0" name="Line 1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06" y="2043"/>
                      <a:ext cx="53" cy="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7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grpSp>
              <p:nvGrpSpPr>
                <p:cNvPr id="117" name="Group 192"/>
                <p:cNvGrpSpPr>
                  <a:grpSpLocks/>
                </p:cNvGrpSpPr>
                <p:nvPr/>
              </p:nvGrpSpPr>
              <p:grpSpPr bwMode="auto">
                <a:xfrm>
                  <a:off x="2120" y="2214"/>
                  <a:ext cx="275" cy="71"/>
                  <a:chOff x="2120" y="2214"/>
                  <a:chExt cx="275" cy="71"/>
                </a:xfrm>
              </p:grpSpPr>
              <p:sp>
                <p:nvSpPr>
                  <p:cNvPr id="13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326" y="2214"/>
                    <a:ext cx="68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1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20" y="2228"/>
                    <a:ext cx="106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32" name="Line 1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9" y="2261"/>
                    <a:ext cx="192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33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2" y="2242"/>
                    <a:ext cx="98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34" name="Line 1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23" y="2287"/>
                    <a:ext cx="101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18" name="Group 198"/>
                <p:cNvGrpSpPr>
                  <a:grpSpLocks/>
                </p:cNvGrpSpPr>
                <p:nvPr/>
              </p:nvGrpSpPr>
              <p:grpSpPr bwMode="auto">
                <a:xfrm>
                  <a:off x="2361" y="1990"/>
                  <a:ext cx="276" cy="71"/>
                  <a:chOff x="2361" y="1990"/>
                  <a:chExt cx="276" cy="71"/>
                </a:xfrm>
              </p:grpSpPr>
              <p:sp>
                <p:nvSpPr>
                  <p:cNvPr id="125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2569" y="1992"/>
                    <a:ext cx="68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6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0" y="2004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7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2" y="2037"/>
                    <a:ext cx="194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8" name="Line 2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2" y="2018"/>
                    <a:ext cx="98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9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70" y="2063"/>
                    <a:ext cx="96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119" name="Group 204"/>
                <p:cNvGrpSpPr>
                  <a:grpSpLocks/>
                </p:cNvGrpSpPr>
                <p:nvPr/>
              </p:nvGrpSpPr>
              <p:grpSpPr bwMode="auto">
                <a:xfrm>
                  <a:off x="1880" y="1542"/>
                  <a:ext cx="275" cy="71"/>
                  <a:chOff x="1880" y="1542"/>
                  <a:chExt cx="275" cy="71"/>
                </a:xfrm>
              </p:grpSpPr>
              <p:sp>
                <p:nvSpPr>
                  <p:cNvPr id="120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1542"/>
                    <a:ext cx="68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1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1" y="1556"/>
                    <a:ext cx="109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2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0" y="1589"/>
                    <a:ext cx="194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3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15" y="1570"/>
                    <a:ext cx="96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4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81" y="1615"/>
                    <a:ext cx="103" cy="0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8" name="Group 394"/>
              <p:cNvGrpSpPr>
                <a:grpSpLocks/>
              </p:cNvGrpSpPr>
              <p:nvPr/>
            </p:nvGrpSpPr>
            <p:grpSpPr bwMode="auto">
              <a:xfrm>
                <a:off x="962" y="1038"/>
                <a:ext cx="777" cy="974"/>
                <a:chOff x="962" y="1038"/>
                <a:chExt cx="777" cy="974"/>
              </a:xfrm>
            </p:grpSpPr>
            <p:sp>
              <p:nvSpPr>
                <p:cNvPr id="99" name="AutoShape 220"/>
                <p:cNvSpPr>
                  <a:spLocks noChangeArrowheads="1"/>
                </p:cNvSpPr>
                <p:nvPr/>
              </p:nvSpPr>
              <p:spPr bwMode="auto">
                <a:xfrm>
                  <a:off x="1018" y="1038"/>
                  <a:ext cx="663" cy="238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1BC0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100" name="Rectangle 221"/>
                <p:cNvSpPr>
                  <a:spLocks noChangeArrowheads="1"/>
                </p:cNvSpPr>
                <p:nvPr/>
              </p:nvSpPr>
              <p:spPr bwMode="auto">
                <a:xfrm>
                  <a:off x="979" y="1230"/>
                  <a:ext cx="702" cy="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101" name="AutoShape 222"/>
                <p:cNvSpPr>
                  <a:spLocks noChangeArrowheads="1"/>
                </p:cNvSpPr>
                <p:nvPr/>
              </p:nvSpPr>
              <p:spPr bwMode="auto">
                <a:xfrm>
                  <a:off x="1018" y="1076"/>
                  <a:ext cx="663" cy="936"/>
                </a:xfrm>
                <a:prstGeom prst="roundRect">
                  <a:avLst>
                    <a:gd name="adj" fmla="val 4870"/>
                  </a:avLst>
                </a:prstGeom>
                <a:noFill/>
                <a:ln w="9360">
                  <a:solidFill>
                    <a:srgbClr val="1BC0E8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102" name="Rectangle 223"/>
                <p:cNvSpPr>
                  <a:spLocks noChangeArrowheads="1"/>
                </p:cNvSpPr>
                <p:nvPr/>
              </p:nvSpPr>
              <p:spPr bwMode="auto">
                <a:xfrm>
                  <a:off x="1078" y="1038"/>
                  <a:ext cx="54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ea typeface="MS PGothic" pitchFamily="34" charset="-128"/>
                    </a:rPr>
                    <a:t>Velocity</a:t>
                  </a:r>
                </a:p>
              </p:txBody>
            </p:sp>
            <p:sp>
              <p:nvSpPr>
                <p:cNvPr id="103" name="Rectangle 239"/>
                <p:cNvSpPr>
                  <a:spLocks noChangeArrowheads="1"/>
                </p:cNvSpPr>
                <p:nvPr/>
              </p:nvSpPr>
              <p:spPr bwMode="auto">
                <a:xfrm>
                  <a:off x="962" y="1835"/>
                  <a:ext cx="77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200" b="1">
                      <a:solidFill>
                        <a:srgbClr val="0000FF"/>
                      </a:solidFill>
                      <a:ea typeface="MS PGothic" pitchFamily="34" charset="-128"/>
                    </a:rPr>
                    <a:t>Data in Motion</a:t>
                  </a:r>
                </a:p>
              </p:txBody>
            </p:sp>
          </p:grpSp>
        </p:grpSp>
        <p:grpSp>
          <p:nvGrpSpPr>
            <p:cNvPr id="32" name="Group 400"/>
            <p:cNvGrpSpPr>
              <a:grpSpLocks/>
            </p:cNvGrpSpPr>
            <p:nvPr/>
          </p:nvGrpSpPr>
          <p:grpSpPr bwMode="auto">
            <a:xfrm>
              <a:off x="4236" y="959"/>
              <a:ext cx="769" cy="1006"/>
              <a:chOff x="1805" y="1042"/>
              <a:chExt cx="769" cy="1006"/>
            </a:xfrm>
          </p:grpSpPr>
          <p:grpSp>
            <p:nvGrpSpPr>
              <p:cNvPr id="66" name="Group 77"/>
              <p:cNvGrpSpPr>
                <a:grpSpLocks/>
              </p:cNvGrpSpPr>
              <p:nvPr/>
            </p:nvGrpSpPr>
            <p:grpSpPr bwMode="auto">
              <a:xfrm>
                <a:off x="1939" y="1281"/>
                <a:ext cx="451" cy="465"/>
                <a:chOff x="2864" y="1407"/>
                <a:chExt cx="1306" cy="1056"/>
              </a:xfrm>
            </p:grpSpPr>
            <p:sp>
              <p:nvSpPr>
                <p:cNvPr id="73" name="Oval 78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727" y="1829"/>
                  <a:ext cx="93" cy="9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4" name="Oval 79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235" y="1414"/>
                  <a:ext cx="96" cy="95"/>
                </a:xfrm>
                <a:prstGeom prst="ellipse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5" name="Oval 80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206" y="1600"/>
                  <a:ext cx="93" cy="95"/>
                </a:xfrm>
                <a:prstGeom prst="ellipse">
                  <a:avLst/>
                </a:prstGeom>
                <a:solidFill>
                  <a:srgbClr val="99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6" name="Oval 81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4072" y="1909"/>
                  <a:ext cx="96" cy="93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7" name="Oval 82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061" y="1836"/>
                  <a:ext cx="93" cy="95"/>
                </a:xfrm>
                <a:prstGeom prst="ellipse">
                  <a:avLst/>
                </a:prstGeom>
                <a:solidFill>
                  <a:srgbClr val="7889F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8" name="Oval 83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466" y="1954"/>
                  <a:ext cx="93" cy="95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9" name="Oval 84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038" y="2027"/>
                  <a:ext cx="96" cy="95"/>
                </a:xfrm>
                <a:prstGeom prst="ellipse">
                  <a:avLst/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0" name="Oval 85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924" y="1641"/>
                  <a:ext cx="93" cy="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1" name="Oval 86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466" y="1507"/>
                  <a:ext cx="93" cy="9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2" name="Oval 87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429" y="1725"/>
                  <a:ext cx="96" cy="95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3" name="Oval 88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203" y="2213"/>
                  <a:ext cx="93" cy="9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4" name="Oval 89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608" y="1718"/>
                  <a:ext cx="93" cy="93"/>
                </a:xfrm>
                <a:prstGeom prst="ellipse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5" name="Oval 90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637" y="2013"/>
                  <a:ext cx="93" cy="95"/>
                </a:xfrm>
                <a:prstGeom prst="ellipse">
                  <a:avLst/>
                </a:prstGeom>
                <a:solidFill>
                  <a:srgbClr val="9900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6" name="Oval 91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249" y="1798"/>
                  <a:ext cx="93" cy="95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7" name="Oval 92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707" y="1539"/>
                  <a:ext cx="93" cy="95"/>
                </a:xfrm>
                <a:prstGeom prst="ellipse">
                  <a:avLst/>
                </a:prstGeom>
                <a:solidFill>
                  <a:srgbClr val="7889F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8" name="Oval 93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012" y="1664"/>
                  <a:ext cx="96" cy="93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89" name="Oval 94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857" y="2234"/>
                  <a:ext cx="93" cy="93"/>
                </a:xfrm>
                <a:prstGeom prst="ellipse">
                  <a:avLst/>
                </a:prstGeom>
                <a:solidFill>
                  <a:srgbClr val="CCFFCC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0" name="Oval 95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287" y="2029"/>
                  <a:ext cx="96" cy="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1" name="Oval 96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898" y="1977"/>
                  <a:ext cx="93" cy="9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2" name="Oval 97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2870" y="1891"/>
                  <a:ext cx="96" cy="93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3" name="Oval 98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434" y="2238"/>
                  <a:ext cx="93" cy="9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4" name="Oval 99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602" y="2363"/>
                  <a:ext cx="93" cy="95"/>
                </a:xfrm>
                <a:prstGeom prst="ellipse">
                  <a:avLst/>
                </a:prstGeom>
                <a:solidFill>
                  <a:srgbClr val="B3B3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5" name="Oval 100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3620" y="2172"/>
                  <a:ext cx="93" cy="95"/>
                </a:xfrm>
                <a:prstGeom prst="ellipse">
                  <a:avLst/>
                </a:prstGeom>
                <a:solidFill>
                  <a:srgbClr val="7889FB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96" name="Oval 101"/>
                <p:cNvSpPr>
                  <a:spLocks noChangeArrowheads="1"/>
                </p:cNvSpPr>
                <p:nvPr/>
              </p:nvSpPr>
              <p:spPr bwMode="auto">
                <a:xfrm rot="11220000" flipH="1">
                  <a:off x="2991" y="2281"/>
                  <a:ext cx="96" cy="95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67" name="Group 426"/>
              <p:cNvGrpSpPr>
                <a:grpSpLocks/>
              </p:cNvGrpSpPr>
              <p:nvPr/>
            </p:nvGrpSpPr>
            <p:grpSpPr bwMode="auto">
              <a:xfrm>
                <a:off x="1805" y="1042"/>
                <a:ext cx="769" cy="1006"/>
                <a:chOff x="1805" y="1042"/>
                <a:chExt cx="769" cy="1006"/>
              </a:xfrm>
            </p:grpSpPr>
            <p:sp>
              <p:nvSpPr>
                <p:cNvPr id="68" name="AutoShape 220"/>
                <p:cNvSpPr>
                  <a:spLocks noChangeArrowheads="1"/>
                </p:cNvSpPr>
                <p:nvPr/>
              </p:nvSpPr>
              <p:spPr bwMode="auto">
                <a:xfrm>
                  <a:off x="1860" y="1042"/>
                  <a:ext cx="663" cy="238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1BC0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69" name="Rectangle 221"/>
                <p:cNvSpPr>
                  <a:spLocks noChangeArrowheads="1"/>
                </p:cNvSpPr>
                <p:nvPr/>
              </p:nvSpPr>
              <p:spPr bwMode="auto">
                <a:xfrm>
                  <a:off x="1821" y="1234"/>
                  <a:ext cx="702" cy="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0" name="AutoShape 222"/>
                <p:cNvSpPr>
                  <a:spLocks noChangeArrowheads="1"/>
                </p:cNvSpPr>
                <p:nvPr/>
              </p:nvSpPr>
              <p:spPr bwMode="auto">
                <a:xfrm>
                  <a:off x="1860" y="1080"/>
                  <a:ext cx="663" cy="936"/>
                </a:xfrm>
                <a:prstGeom prst="roundRect">
                  <a:avLst>
                    <a:gd name="adj" fmla="val 4870"/>
                  </a:avLst>
                </a:prstGeom>
                <a:noFill/>
                <a:ln w="9360">
                  <a:solidFill>
                    <a:srgbClr val="1BC0E8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71" name="Rectangle 223"/>
                <p:cNvSpPr>
                  <a:spLocks noChangeArrowheads="1"/>
                </p:cNvSpPr>
                <p:nvPr/>
              </p:nvSpPr>
              <p:spPr bwMode="auto">
                <a:xfrm>
                  <a:off x="1947" y="1042"/>
                  <a:ext cx="487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ea typeface="MS PGothic" pitchFamily="34" charset="-128"/>
                    </a:rPr>
                    <a:t>Variety</a:t>
                  </a:r>
                </a:p>
              </p:txBody>
            </p:sp>
            <p:sp>
              <p:nvSpPr>
                <p:cNvPr id="72" name="Rectangle 239"/>
                <p:cNvSpPr>
                  <a:spLocks noChangeArrowheads="1"/>
                </p:cNvSpPr>
                <p:nvPr/>
              </p:nvSpPr>
              <p:spPr bwMode="auto">
                <a:xfrm>
                  <a:off x="1805" y="1760"/>
                  <a:ext cx="769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200" b="1">
                      <a:solidFill>
                        <a:srgbClr val="0000FF"/>
                      </a:solidFill>
                      <a:ea typeface="MS PGothic" pitchFamily="34" charset="-128"/>
                    </a:rPr>
                    <a:t>Data in Many Forms</a:t>
                  </a:r>
                </a:p>
              </p:txBody>
            </p:sp>
          </p:grpSp>
        </p:grpSp>
        <p:grpSp>
          <p:nvGrpSpPr>
            <p:cNvPr id="33" name="Group 432"/>
            <p:cNvGrpSpPr>
              <a:grpSpLocks/>
            </p:cNvGrpSpPr>
            <p:nvPr/>
          </p:nvGrpSpPr>
          <p:grpSpPr bwMode="auto">
            <a:xfrm>
              <a:off x="4973" y="967"/>
              <a:ext cx="741" cy="974"/>
              <a:chOff x="2625" y="1042"/>
              <a:chExt cx="741" cy="974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2736" y="1298"/>
                <a:ext cx="533" cy="568"/>
                <a:chOff x="4378" y="1482"/>
                <a:chExt cx="1091" cy="1010"/>
              </a:xfrm>
            </p:grpSpPr>
            <p:grpSp>
              <p:nvGrpSpPr>
                <p:cNvPr id="43" name="Group 3"/>
                <p:cNvGrpSpPr>
                  <a:grpSpLocks/>
                </p:cNvGrpSpPr>
                <p:nvPr/>
              </p:nvGrpSpPr>
              <p:grpSpPr bwMode="auto">
                <a:xfrm>
                  <a:off x="4422" y="2068"/>
                  <a:ext cx="424" cy="424"/>
                  <a:chOff x="4422" y="2068"/>
                  <a:chExt cx="424" cy="424"/>
                </a:xfrm>
              </p:grpSpPr>
              <p:pic>
                <p:nvPicPr>
                  <p:cNvPr id="6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421" y="2072"/>
                    <a:ext cx="426" cy="4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5" name="Oval 5"/>
                  <p:cNvSpPr>
                    <a:spLocks noChangeArrowheads="1"/>
                  </p:cNvSpPr>
                  <p:nvPr/>
                </p:nvSpPr>
                <p:spPr bwMode="auto">
                  <a:xfrm rot="-4740000">
                    <a:off x="4612" y="2291"/>
                    <a:ext cx="16" cy="1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44" name="Oval 6"/>
                <p:cNvSpPr>
                  <a:spLocks noChangeArrowheads="1"/>
                </p:cNvSpPr>
                <p:nvPr/>
              </p:nvSpPr>
              <p:spPr bwMode="auto">
                <a:xfrm rot="-4740000">
                  <a:off x="4700" y="1942"/>
                  <a:ext cx="84" cy="8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45" name="Oval 7"/>
                <p:cNvSpPr>
                  <a:spLocks noChangeArrowheads="1"/>
                </p:cNvSpPr>
                <p:nvPr/>
              </p:nvSpPr>
              <p:spPr bwMode="auto">
                <a:xfrm rot="-4740000">
                  <a:off x="5085" y="1968"/>
                  <a:ext cx="84" cy="82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46" name="Oval 8"/>
                <p:cNvSpPr>
                  <a:spLocks noChangeArrowheads="1"/>
                </p:cNvSpPr>
                <p:nvPr/>
              </p:nvSpPr>
              <p:spPr bwMode="auto">
                <a:xfrm rot="-4740000">
                  <a:off x="5124" y="1780"/>
                  <a:ext cx="82" cy="8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grpSp>
              <p:nvGrpSpPr>
                <p:cNvPr id="47" name="Group 9"/>
                <p:cNvGrpSpPr>
                  <a:grpSpLocks/>
                </p:cNvGrpSpPr>
                <p:nvPr/>
              </p:nvGrpSpPr>
              <p:grpSpPr bwMode="auto">
                <a:xfrm>
                  <a:off x="4679" y="1482"/>
                  <a:ext cx="424" cy="424"/>
                  <a:chOff x="4679" y="1482"/>
                  <a:chExt cx="424" cy="424"/>
                </a:xfrm>
              </p:grpSpPr>
              <p:pic>
                <p:nvPicPr>
                  <p:cNvPr id="62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679" y="1482"/>
                    <a:ext cx="424" cy="4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3" name="Oval 11"/>
                  <p:cNvSpPr>
                    <a:spLocks noChangeArrowheads="1"/>
                  </p:cNvSpPr>
                  <p:nvPr/>
                </p:nvSpPr>
                <p:spPr bwMode="auto">
                  <a:xfrm rot="-4740000">
                    <a:off x="4863" y="1706"/>
                    <a:ext cx="16" cy="16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48" name="Group 12"/>
                <p:cNvGrpSpPr>
                  <a:grpSpLocks/>
                </p:cNvGrpSpPr>
                <p:nvPr/>
              </p:nvGrpSpPr>
              <p:grpSpPr bwMode="auto">
                <a:xfrm>
                  <a:off x="4873" y="2127"/>
                  <a:ext cx="280" cy="280"/>
                  <a:chOff x="4873" y="2127"/>
                  <a:chExt cx="280" cy="280"/>
                </a:xfrm>
              </p:grpSpPr>
              <p:pic>
                <p:nvPicPr>
                  <p:cNvPr id="60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4873" y="2127"/>
                    <a:ext cx="28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1" name="Oval 14"/>
                  <p:cNvSpPr>
                    <a:spLocks noChangeArrowheads="1"/>
                  </p:cNvSpPr>
                  <p:nvPr/>
                </p:nvSpPr>
                <p:spPr bwMode="auto">
                  <a:xfrm rot="-4740000">
                    <a:off x="5013" y="2286"/>
                    <a:ext cx="4" cy="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49" name="Group 15"/>
                <p:cNvGrpSpPr>
                  <a:grpSpLocks/>
                </p:cNvGrpSpPr>
                <p:nvPr/>
              </p:nvGrpSpPr>
              <p:grpSpPr bwMode="auto">
                <a:xfrm>
                  <a:off x="4378" y="1643"/>
                  <a:ext cx="280" cy="280"/>
                  <a:chOff x="4378" y="1643"/>
                  <a:chExt cx="280" cy="280"/>
                </a:xfrm>
              </p:grpSpPr>
              <p:pic>
                <p:nvPicPr>
                  <p:cNvPr id="58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4378" y="1647"/>
                    <a:ext cx="28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9" name="Oval 17"/>
                  <p:cNvSpPr>
                    <a:spLocks noChangeArrowheads="1"/>
                  </p:cNvSpPr>
                  <p:nvPr/>
                </p:nvSpPr>
                <p:spPr bwMode="auto">
                  <a:xfrm rot="-4740000">
                    <a:off x="4503" y="1800"/>
                    <a:ext cx="4" cy="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grpSp>
              <p:nvGrpSpPr>
                <p:cNvPr id="50" name="Group 18"/>
                <p:cNvGrpSpPr>
                  <a:grpSpLocks/>
                </p:cNvGrpSpPr>
                <p:nvPr/>
              </p:nvGrpSpPr>
              <p:grpSpPr bwMode="auto">
                <a:xfrm>
                  <a:off x="5189" y="1747"/>
                  <a:ext cx="280" cy="280"/>
                  <a:chOff x="5189" y="1747"/>
                  <a:chExt cx="280" cy="280"/>
                </a:xfrm>
              </p:grpSpPr>
              <p:pic>
                <p:nvPicPr>
                  <p:cNvPr id="56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5189" y="1747"/>
                    <a:ext cx="280" cy="2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blipFill dpi="0" rotWithShape="0">
                          <a:blip/>
                          <a:srcRect/>
                          <a:stretch>
                            <a:fillRect/>
                          </a:stretch>
                        </a:blipFill>
                      </a14:hiddenFill>
                    </a:ex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7" name="Oval 20"/>
                  <p:cNvSpPr>
                    <a:spLocks noChangeArrowheads="1"/>
                  </p:cNvSpPr>
                  <p:nvPr/>
                </p:nvSpPr>
                <p:spPr bwMode="auto">
                  <a:xfrm rot="-4740000">
                    <a:off x="5310" y="1898"/>
                    <a:ext cx="4" cy="4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1600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rtl="1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defRPr/>
                    </a:pPr>
                    <a:endParaRPr lang="en-US" sz="1000">
                      <a:solidFill>
                        <a:srgbClr val="000000"/>
                      </a:solidFill>
                      <a:ea typeface="MS PGothic" pitchFamily="34" charset="-128"/>
                    </a:endParaRPr>
                  </a:p>
                </p:txBody>
              </p:sp>
            </p:grpSp>
            <p:pic>
              <p:nvPicPr>
                <p:cNvPr id="51" name="Picture 21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572" y="1502"/>
                  <a:ext cx="145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" name="Picture 22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832" y="1943"/>
                  <a:ext cx="143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3" name="Picture 23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146" y="2099"/>
                  <a:ext cx="143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24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4437" y="1966"/>
                  <a:ext cx="143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5" name="Picture 25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5101" y="1553"/>
                  <a:ext cx="145" cy="1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7" name="Group 457"/>
              <p:cNvGrpSpPr>
                <a:grpSpLocks/>
              </p:cNvGrpSpPr>
              <p:nvPr/>
            </p:nvGrpSpPr>
            <p:grpSpPr bwMode="auto">
              <a:xfrm>
                <a:off x="2625" y="1042"/>
                <a:ext cx="741" cy="974"/>
                <a:chOff x="2625" y="1042"/>
                <a:chExt cx="741" cy="974"/>
              </a:xfrm>
            </p:grpSpPr>
            <p:sp>
              <p:nvSpPr>
                <p:cNvPr id="38" name="AutoShape 220"/>
                <p:cNvSpPr>
                  <a:spLocks noChangeArrowheads="1"/>
                </p:cNvSpPr>
                <p:nvPr/>
              </p:nvSpPr>
              <p:spPr bwMode="auto">
                <a:xfrm>
                  <a:off x="2664" y="1042"/>
                  <a:ext cx="663" cy="238"/>
                </a:xfrm>
                <a:prstGeom prst="roundRect">
                  <a:avLst>
                    <a:gd name="adj" fmla="val 20236"/>
                  </a:avLst>
                </a:prstGeom>
                <a:solidFill>
                  <a:srgbClr val="1BC0E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3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625" y="1234"/>
                  <a:ext cx="702" cy="5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40" name="AutoShape 222"/>
                <p:cNvSpPr>
                  <a:spLocks noChangeArrowheads="1"/>
                </p:cNvSpPr>
                <p:nvPr/>
              </p:nvSpPr>
              <p:spPr bwMode="auto">
                <a:xfrm>
                  <a:off x="2664" y="1080"/>
                  <a:ext cx="663" cy="936"/>
                </a:xfrm>
                <a:prstGeom prst="roundRect">
                  <a:avLst>
                    <a:gd name="adj" fmla="val 4870"/>
                  </a:avLst>
                </a:prstGeom>
                <a:noFill/>
                <a:ln w="9360">
                  <a:solidFill>
                    <a:srgbClr val="1BC0E8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rtl="1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defRPr/>
                  </a:pPr>
                  <a:endParaRPr lang="en-US" sz="1000">
                    <a:solidFill>
                      <a:srgbClr val="000000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4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720" y="1042"/>
                  <a:ext cx="5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400" b="1">
                      <a:solidFill>
                        <a:srgbClr val="FFFFFF"/>
                      </a:solidFill>
                      <a:ea typeface="MS PGothic" pitchFamily="34" charset="-128"/>
                    </a:rPr>
                    <a:t>Veracity</a:t>
                  </a:r>
                </a:p>
              </p:txBody>
            </p:sp>
            <p:sp>
              <p:nvSpPr>
                <p:cNvPr id="42" name="Rectangle 239"/>
                <p:cNvSpPr>
                  <a:spLocks noChangeArrowheads="1"/>
                </p:cNvSpPr>
                <p:nvPr/>
              </p:nvSpPr>
              <p:spPr bwMode="auto">
                <a:xfrm>
                  <a:off x="2627" y="1839"/>
                  <a:ext cx="73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1600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 defTabSz="457200" rtl="1" fontAlgn="base">
                    <a:spcBef>
                      <a:spcPts val="1125"/>
                    </a:spcBef>
                    <a:spcAft>
                      <a:spcPct val="0"/>
                    </a:spcAft>
                    <a:buSzPct val="100000"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  <a:defRPr/>
                  </a:pPr>
                  <a:r>
                    <a:rPr lang="en-US" sz="1200" b="1">
                      <a:solidFill>
                        <a:srgbClr val="0000FF"/>
                      </a:solidFill>
                      <a:ea typeface="MS PGothic" pitchFamily="34" charset="-128"/>
                    </a:rPr>
                    <a:t>Data in Doubt</a:t>
                  </a:r>
                </a:p>
              </p:txBody>
            </p:sp>
          </p:grpSp>
        </p:grpSp>
        <p:sp>
          <p:nvSpPr>
            <p:cNvPr id="34" name="Rectangle 463"/>
            <p:cNvSpPr>
              <a:spLocks noChangeArrowheads="1"/>
            </p:cNvSpPr>
            <p:nvPr/>
          </p:nvSpPr>
          <p:spPr bwMode="auto">
            <a:xfrm>
              <a:off x="2821" y="677"/>
              <a:ext cx="2939" cy="13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5" name="Text Box 464"/>
            <p:cNvSpPr txBox="1">
              <a:spLocks noChangeArrowheads="1"/>
            </p:cNvSpPr>
            <p:nvPr/>
          </p:nvSpPr>
          <p:spPr bwMode="auto">
            <a:xfrm>
              <a:off x="3648" y="725"/>
              <a:ext cx="1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00" b="1" smtClean="0">
                  <a:solidFill>
                    <a:srgbClr val="000000"/>
                  </a:solidFill>
                </a:rPr>
                <a:t>The 4 V</a:t>
              </a:r>
              <a:r>
                <a:rPr lang="ja-JP" altLang="en-US" sz="1800" b="1" smtClean="0">
                  <a:solidFill>
                    <a:srgbClr val="000000"/>
                  </a:solidFill>
                </a:rPr>
                <a:t>’</a:t>
              </a:r>
              <a:r>
                <a:rPr lang="en-US" altLang="ja-JP" sz="1800" b="1" smtClean="0">
                  <a:solidFill>
                    <a:srgbClr val="000000"/>
                  </a:solidFill>
                </a:rPr>
                <a:t>s of Data</a:t>
              </a:r>
              <a:endParaRPr lang="en-US" sz="18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67" name="Rectangle 2"/>
          <p:cNvSpPr txBox="1">
            <a:spLocks noChangeArrowheads="1"/>
          </p:cNvSpPr>
          <p:nvPr/>
        </p:nvSpPr>
        <p:spPr bwMode="auto">
          <a:xfrm>
            <a:off x="4757738" y="3169920"/>
            <a:ext cx="4237832" cy="4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solidFill>
                  <a:srgbClr val="7889FB"/>
                </a:solidFill>
              </a:rPr>
              <a:t>But discovering insight is rare!</a:t>
            </a:r>
            <a:endParaRPr lang="en-US" kern="0" dirty="0">
              <a:solidFill>
                <a:srgbClr val="788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37" y="3786913"/>
            <a:ext cx="1641006" cy="13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24507" y="6537325"/>
            <a:ext cx="366712" cy="1841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2FC84B-D6DB-4652-902A-28B5035520DB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19935" y="182245"/>
            <a:ext cx="8686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kern="0" dirty="0" smtClean="0"/>
              <a:t>The Accelerated Discovery Lab </a:t>
            </a:r>
          </a:p>
          <a:p>
            <a:pPr>
              <a:lnSpc>
                <a:spcPct val="120000"/>
              </a:lnSpc>
            </a:pPr>
            <a:r>
              <a:rPr lang="en-US" sz="2000" i="1" kern="0" dirty="0" smtClean="0"/>
              <a:t>Scaling Human Capabilities for Foresight through Collaborative Innovation</a:t>
            </a:r>
            <a:endParaRPr lang="en-US" sz="2000" kern="0" dirty="0" smtClean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9917" y="1551226"/>
            <a:ext cx="4774529" cy="178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349250" indent="-1746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511175" indent="-1619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tabLst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kern="0" dirty="0" smtClean="0">
                <a:solidFill>
                  <a:schemeClr val="tx1"/>
                </a:solidFill>
              </a:rPr>
              <a:t>A shared resource for Research, IBM and clients</a:t>
            </a:r>
          </a:p>
          <a:p>
            <a:pPr lvl="1">
              <a:spcBef>
                <a:spcPts val="0"/>
              </a:spcBef>
            </a:pPr>
            <a:r>
              <a:rPr lang="en-US" sz="1400" kern="0" dirty="0" smtClean="0"/>
              <a:t>A complete environment for data analytics</a:t>
            </a:r>
          </a:p>
          <a:p>
            <a:pPr lvl="1">
              <a:spcBef>
                <a:spcPts val="0"/>
              </a:spcBef>
            </a:pPr>
            <a:r>
              <a:rPr lang="en-US" sz="1400" kern="0" dirty="0" smtClean="0"/>
              <a:t>Hardware, software, and physical space</a:t>
            </a:r>
          </a:p>
          <a:p>
            <a:pPr eaLnBrk="1" hangingPunct="1">
              <a:spcBef>
                <a:spcPts val="0"/>
              </a:spcBef>
            </a:pPr>
            <a:r>
              <a:rPr lang="en-US" sz="1600" kern="0" dirty="0" smtClean="0">
                <a:solidFill>
                  <a:schemeClr val="tx1"/>
                </a:solidFill>
              </a:rPr>
              <a:t>Help users get insight from more data, more data sets, more experts – fast </a:t>
            </a:r>
          </a:p>
          <a:p>
            <a:pPr>
              <a:spcBef>
                <a:spcPts val="0"/>
              </a:spcBef>
            </a:pPr>
            <a:r>
              <a:rPr lang="en-US" sz="1600" kern="0" dirty="0" smtClean="0">
                <a:solidFill>
                  <a:schemeClr val="tx1"/>
                </a:solidFill>
              </a:rPr>
              <a:t>Support analytics across and within industries</a:t>
            </a:r>
          </a:p>
          <a:p>
            <a:pPr lvl="1">
              <a:spcBef>
                <a:spcPts val="0"/>
              </a:spcBef>
            </a:pPr>
            <a:r>
              <a:rPr lang="en-US" sz="1400" kern="0" dirty="0" smtClean="0"/>
              <a:t>Benefit from shared learning and serendipity</a:t>
            </a:r>
          </a:p>
          <a:p>
            <a:pPr eaLnBrk="1" hangingPunct="1">
              <a:spcBef>
                <a:spcPts val="0"/>
              </a:spcBef>
            </a:pPr>
            <a:r>
              <a:rPr lang="en-US" sz="1600" kern="0" dirty="0" smtClean="0">
                <a:solidFill>
                  <a:schemeClr val="tx1"/>
                </a:solidFill>
              </a:rPr>
              <a:t>Reduce costs and risk, get faster time to value!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016" y="1280406"/>
            <a:ext cx="4077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889FB">
                    <a:lumMod val="75000"/>
                  </a:srgbClr>
                </a:solidFill>
              </a:rPr>
              <a:t>What is the Accelerated Discovery Lab?</a:t>
            </a:r>
            <a:endParaRPr lang="en-US" sz="1600" b="1" dirty="0">
              <a:solidFill>
                <a:srgbClr val="7889FB">
                  <a:lumMod val="75000"/>
                </a:srgbClr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7" y="3727825"/>
            <a:ext cx="16383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90" y="4739783"/>
            <a:ext cx="2222966" cy="142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4737138" y="1359794"/>
            <a:ext cx="4198503" cy="2192337"/>
            <a:chOff x="4449882" y="4088858"/>
            <a:chExt cx="4471988" cy="2192337"/>
          </a:xfrm>
        </p:grpSpPr>
        <p:sp>
          <p:nvSpPr>
            <p:cNvPr id="53" name="Rectangle 5"/>
            <p:cNvSpPr>
              <a:spLocks noChangeArrowheads="1"/>
            </p:cNvSpPr>
            <p:nvPr/>
          </p:nvSpPr>
          <p:spPr bwMode="auto">
            <a:xfrm>
              <a:off x="4449882" y="4523833"/>
              <a:ext cx="4452938" cy="175736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 flipV="1">
              <a:off x="4513382" y="4573045"/>
              <a:ext cx="3378200" cy="395287"/>
            </a:xfrm>
            <a:prstGeom prst="rect">
              <a:avLst/>
            </a:prstGeom>
            <a:gradFill rotWithShape="1">
              <a:gsLst>
                <a:gs pos="0">
                  <a:srgbClr val="765E76"/>
                </a:gs>
                <a:gs pos="50000">
                  <a:srgbClr val="FFCCFF"/>
                </a:gs>
                <a:gs pos="100000">
                  <a:srgbClr val="765E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en-GB" sz="1200" baseline="-250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5" name="Rectangle 21"/>
            <p:cNvSpPr>
              <a:spLocks noChangeArrowheads="1"/>
            </p:cNvSpPr>
            <p:nvPr/>
          </p:nvSpPr>
          <p:spPr bwMode="auto">
            <a:xfrm>
              <a:off x="4502270" y="4968333"/>
              <a:ext cx="3378200" cy="430212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4502270" y="5449345"/>
              <a:ext cx="3378200" cy="492125"/>
            </a:xfrm>
            <a:prstGeom prst="rect">
              <a:avLst/>
            </a:prstGeom>
            <a:gradFill rotWithShape="1">
              <a:gsLst>
                <a:gs pos="0">
                  <a:srgbClr val="47765E"/>
                </a:gs>
                <a:gs pos="50000">
                  <a:srgbClr val="99FFCC"/>
                </a:gs>
                <a:gs pos="100000">
                  <a:srgbClr val="4776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GB" sz="1200" baseline="-25000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7939207" y="4095208"/>
              <a:ext cx="890588" cy="2132012"/>
            </a:xfrm>
            <a:prstGeom prst="rect">
              <a:avLst/>
            </a:prstGeom>
            <a:gradFill rotWithShape="1">
              <a:gsLst>
                <a:gs pos="0">
                  <a:srgbClr val="2F7618"/>
                </a:gs>
                <a:gs pos="50000">
                  <a:srgbClr val="66FF33"/>
                </a:gs>
                <a:gs pos="100000">
                  <a:srgbClr val="2F761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 b="1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4532432" y="4095208"/>
              <a:ext cx="1150938" cy="431800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chemeClr val="bg1">
                    <a:gamma/>
                    <a:shade val="7607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7607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lnSpc>
                  <a:spcPct val="90000"/>
                </a:lnSpc>
                <a:defRPr/>
              </a:pPr>
              <a:endParaRPr lang="en-US" sz="12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9" name="AutoShape 6"/>
            <p:cNvSpPr>
              <a:spLocks noChangeArrowheads="1"/>
            </p:cNvSpPr>
            <p:nvPr/>
          </p:nvSpPr>
          <p:spPr bwMode="auto">
            <a:xfrm>
              <a:off x="5711151" y="4088858"/>
              <a:ext cx="974725" cy="434975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rgbClr val="8787A9"/>
                </a:gs>
                <a:gs pos="50000">
                  <a:srgbClr val="CCCCFF"/>
                </a:gs>
                <a:gs pos="100000">
                  <a:srgbClr val="8787A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90000"/>
                </a:lnSpc>
              </a:pPr>
              <a:endParaRPr lang="en-US" sz="12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0" name="AutoShape 7"/>
            <p:cNvSpPr>
              <a:spLocks noChangeArrowheads="1"/>
            </p:cNvSpPr>
            <p:nvPr/>
          </p:nvSpPr>
          <p:spPr bwMode="auto">
            <a:xfrm>
              <a:off x="6713657" y="4092033"/>
              <a:ext cx="1085850" cy="434975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rgbClr val="7E7E7E"/>
                </a:gs>
                <a:gs pos="50000">
                  <a:srgbClr val="C0C0C0"/>
                </a:gs>
                <a:gs pos="100000">
                  <a:srgbClr val="7E7E7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90000"/>
                </a:lnSpc>
              </a:pPr>
              <a:endParaRPr lang="en-US" sz="1200">
                <a:solidFill>
                  <a:srgbClr val="000000"/>
                </a:solidFill>
                <a:ea typeface="MS PGothic" pitchFamily="34" charset="-128"/>
              </a:endParaRPr>
            </a:p>
          </p:txBody>
        </p:sp>
        <p:sp>
          <p:nvSpPr>
            <p:cNvPr id="61" name="Text Box 27"/>
            <p:cNvSpPr txBox="1">
              <a:spLocks noChangeArrowheads="1"/>
            </p:cNvSpPr>
            <p:nvPr/>
          </p:nvSpPr>
          <p:spPr bwMode="auto">
            <a:xfrm>
              <a:off x="4884857" y="4611145"/>
              <a:ext cx="258715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Serendipitous User Experience</a:t>
              </a:r>
            </a:p>
          </p:txBody>
        </p:sp>
        <p:sp>
          <p:nvSpPr>
            <p:cNvPr id="62" name="Text Box 28"/>
            <p:cNvSpPr txBox="1">
              <a:spLocks noChangeArrowheads="1"/>
            </p:cNvSpPr>
            <p:nvPr/>
          </p:nvSpPr>
          <p:spPr bwMode="auto">
            <a:xfrm>
              <a:off x="7939207" y="4992145"/>
              <a:ext cx="98266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Expertise</a:t>
              </a:r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4851520" y="4219033"/>
              <a:ext cx="262596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000000"/>
                  </a:solidFill>
                </a:rPr>
                <a:t>Industry-specific Investigations</a:t>
              </a: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4851520" y="5009608"/>
              <a:ext cx="217926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Analytics &amp; Workbenches</a:t>
              </a:r>
            </a:p>
          </p:txBody>
        </p:sp>
        <p:sp>
          <p:nvSpPr>
            <p:cNvPr id="65" name="Text Box 33"/>
            <p:cNvSpPr txBox="1">
              <a:spLocks noChangeArrowheads="1"/>
            </p:cNvSpPr>
            <p:nvPr/>
          </p:nvSpPr>
          <p:spPr bwMode="auto">
            <a:xfrm>
              <a:off x="4532432" y="5523958"/>
              <a:ext cx="32670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rgbClr val="000000"/>
                  </a:solidFill>
                </a:rPr>
                <a:t>Hardware &amp; Software Infrastructure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4532432" y="5941470"/>
              <a:ext cx="3348038" cy="285750"/>
            </a:xfrm>
            <a:prstGeom prst="rect">
              <a:avLst/>
            </a:prstGeom>
            <a:gradFill rotWithShape="1">
              <a:gsLst>
                <a:gs pos="0">
                  <a:srgbClr val="660033">
                    <a:gamma/>
                    <a:shade val="46275"/>
                    <a:invGamma/>
                  </a:srgbClr>
                </a:gs>
                <a:gs pos="50000">
                  <a:srgbClr val="660033">
                    <a:alpha val="63000"/>
                  </a:srgbClr>
                </a:gs>
                <a:gs pos="100000">
                  <a:srgbClr val="6600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Data Sets</a:t>
              </a:r>
            </a:p>
          </p:txBody>
        </p:sp>
      </p:grp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4689947" y="3973009"/>
            <a:ext cx="4141964" cy="276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588" indent="-1635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55663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  <a:cs typeface="+mn-cs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kern="0" dirty="0" smtClean="0">
                <a:solidFill>
                  <a:srgbClr val="000000"/>
                </a:solidFill>
              </a:rPr>
              <a:t>Give users everything they need for data wrangling and analytics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Rich collection of </a:t>
            </a:r>
            <a:r>
              <a:rPr lang="en-US" sz="1400" b="1" kern="0" dirty="0" smtClean="0">
                <a:solidFill>
                  <a:srgbClr val="009999"/>
                </a:solidFill>
              </a:rPr>
              <a:t>analytics</a:t>
            </a:r>
            <a:r>
              <a:rPr lang="en-US" sz="1400" kern="0" dirty="0" smtClean="0">
                <a:solidFill>
                  <a:srgbClr val="000000"/>
                </a:solidFill>
              </a:rPr>
              <a:t> and tools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Powerful </a:t>
            </a:r>
            <a:r>
              <a:rPr lang="en-US" sz="1400" b="1" kern="0" dirty="0" smtClean="0">
                <a:solidFill>
                  <a:srgbClr val="009999"/>
                </a:solidFill>
              </a:rPr>
              <a:t>infrastructure</a:t>
            </a:r>
            <a:r>
              <a:rPr lang="en-US" sz="1400" kern="0" dirty="0" smtClean="0">
                <a:solidFill>
                  <a:srgbClr val="000000"/>
                </a:solidFill>
              </a:rPr>
              <a:t> for data management and analytics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Pre-integrated </a:t>
            </a:r>
            <a:r>
              <a:rPr lang="en-US" sz="1400" b="1" kern="0" dirty="0" smtClean="0">
                <a:solidFill>
                  <a:srgbClr val="009999"/>
                </a:solidFill>
              </a:rPr>
              <a:t>data</a:t>
            </a:r>
            <a:r>
              <a:rPr lang="en-US" sz="1400" kern="0" dirty="0" smtClean="0">
                <a:solidFill>
                  <a:srgbClr val="000000"/>
                </a:solidFill>
              </a:rPr>
              <a:t> sets to provide context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</a:pPr>
            <a:r>
              <a:rPr lang="en-US" kern="0" dirty="0" smtClean="0">
                <a:solidFill>
                  <a:srgbClr val="000000"/>
                </a:solidFill>
              </a:rPr>
              <a:t>Provide</a:t>
            </a:r>
            <a:r>
              <a:rPr lang="en-US" b="1" kern="0" dirty="0" smtClean="0">
                <a:solidFill>
                  <a:srgbClr val="009999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expertise</a:t>
            </a:r>
            <a:r>
              <a:rPr lang="en-US" b="1" kern="0" dirty="0" smtClean="0">
                <a:solidFill>
                  <a:srgbClr val="000000"/>
                </a:solidFill>
              </a:rPr>
              <a:t> </a:t>
            </a:r>
            <a:r>
              <a:rPr lang="en-US" kern="0" dirty="0" smtClean="0">
                <a:solidFill>
                  <a:srgbClr val="000000"/>
                </a:solidFill>
              </a:rPr>
              <a:t>and guidance in all phases of the process</a:t>
            </a:r>
            <a:r>
              <a:rPr lang="en-US" b="1" kern="0" dirty="0" smtClean="0">
                <a:solidFill>
                  <a:srgbClr val="009999"/>
                </a:solidFill>
              </a:rPr>
              <a:t> 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Human </a:t>
            </a:r>
            <a:r>
              <a:rPr lang="en-US" sz="1400" b="1" kern="0" dirty="0" smtClean="0">
                <a:solidFill>
                  <a:srgbClr val="009999"/>
                </a:solidFill>
              </a:rPr>
              <a:t>expertise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</a:pPr>
            <a:r>
              <a:rPr lang="en-US" sz="1400" kern="0" dirty="0" smtClean="0">
                <a:solidFill>
                  <a:srgbClr val="000000"/>
                </a:solidFill>
              </a:rPr>
              <a:t>Collaborative, exploratory </a:t>
            </a:r>
            <a:r>
              <a:rPr lang="en-US" sz="1400" b="1" kern="0" dirty="0" smtClean="0">
                <a:solidFill>
                  <a:srgbClr val="009999"/>
                </a:solidFill>
              </a:rPr>
              <a:t>user experience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0489" y="3700253"/>
            <a:ext cx="3709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889FB">
                    <a:lumMod val="75000"/>
                  </a:srgbClr>
                </a:solidFill>
              </a:rPr>
              <a:t>How are we accelerating discovery?</a:t>
            </a:r>
            <a:endParaRPr lang="en-US" sz="1600" b="1" dirty="0">
              <a:solidFill>
                <a:srgbClr val="7889F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7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97615-E528-4391-9B5A-34E3559F7AB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26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requires a broad </a:t>
            </a:r>
            <a:r>
              <a:rPr lang="en-US" dirty="0" smtClean="0"/>
              <a:t>research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Improving the infrastructure, middleware, tools and algorithms for discovery</a:t>
            </a:r>
          </a:p>
          <a:p>
            <a:pPr lvl="1"/>
            <a:r>
              <a:rPr lang="en-US" dirty="0" smtClean="0"/>
              <a:t>Acquisition of data, entity understanding and alignment, metadata capture, …</a:t>
            </a:r>
          </a:p>
          <a:p>
            <a:pPr lvl="1"/>
            <a:r>
              <a:rPr lang="en-US" dirty="0" smtClean="0"/>
              <a:t>New mining algorithms, machine learning, model composition, development tools, …</a:t>
            </a:r>
          </a:p>
          <a:p>
            <a:pPr lvl="1"/>
            <a:r>
              <a:rPr lang="en-US" dirty="0" smtClean="0"/>
              <a:t>New architectures for scaling, performance, privacy, …</a:t>
            </a:r>
          </a:p>
          <a:p>
            <a:r>
              <a:rPr lang="en-US" sz="1800" dirty="0" smtClean="0"/>
              <a:t>Creating an intelligent, collaborative environment to accelerate discovery</a:t>
            </a:r>
          </a:p>
          <a:p>
            <a:pPr lvl="1"/>
            <a:r>
              <a:rPr lang="en-US" dirty="0" smtClean="0"/>
              <a:t>User experience: virtual and physical workspaces</a:t>
            </a:r>
          </a:p>
          <a:p>
            <a:pPr lvl="1"/>
            <a:r>
              <a:rPr lang="en-US" dirty="0" smtClean="0"/>
              <a:t>Middleware to support </a:t>
            </a:r>
            <a:r>
              <a:rPr lang="en-US" dirty="0" smtClean="0"/>
              <a:t>discovery: knowledge management, reasoning, recommendations,…</a:t>
            </a:r>
            <a:endParaRPr lang="en-US" dirty="0" smtClean="0"/>
          </a:p>
          <a:p>
            <a:r>
              <a:rPr lang="en-US" sz="1800" dirty="0" smtClean="0"/>
              <a:t>Leveraging data to solve </a:t>
            </a:r>
            <a:r>
              <a:rPr lang="en-US" sz="1800" dirty="0" smtClean="0"/>
              <a:t>domain-specific challenges</a:t>
            </a:r>
          </a:p>
          <a:p>
            <a:pPr lvl="1"/>
            <a:r>
              <a:rPr lang="en-US" dirty="0" smtClean="0"/>
              <a:t>Understanding fundamentals of disease, cohort formation, drug prediction, …</a:t>
            </a:r>
          </a:p>
          <a:p>
            <a:pPr lvl="1"/>
            <a:r>
              <a:rPr lang="en-US" dirty="0" smtClean="0"/>
              <a:t>Optimizing management of heavy equipment, predicting and managing disasters, …</a:t>
            </a:r>
          </a:p>
          <a:p>
            <a:pPr lvl="1"/>
            <a:r>
              <a:rPr lang="en-US" dirty="0" smtClean="0"/>
              <a:t>Improving client service, increasing revenues, reducing risk, …</a:t>
            </a:r>
            <a:endParaRPr lang="en-US" dirty="0"/>
          </a:p>
          <a:p>
            <a:pPr lvl="1"/>
            <a:r>
              <a:rPr lang="en-US" dirty="0" smtClean="0"/>
              <a:t>And many more for these and other industries!</a:t>
            </a:r>
          </a:p>
        </p:txBody>
      </p:sp>
    </p:spTree>
    <p:extLst>
      <p:ext uri="{BB962C8B-B14F-4D97-AF65-F5344CB8AC3E}">
        <p14:creationId xmlns:p14="http://schemas.microsoft.com/office/powerpoint/2010/main" val="25842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EC2A-6A6F-45B2-83F4-17C10BF05C7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0" descr="thanks graph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024" y="1642907"/>
            <a:ext cx="6363758" cy="42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2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M LightRoad White">
  <a:themeElements>
    <a:clrScheme name="IBM LightRoad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009999"/>
      </a:accent2>
      <a:accent3>
        <a:srgbClr val="FFFFFF"/>
      </a:accent3>
      <a:accent4>
        <a:srgbClr val="000000"/>
      </a:accent4>
      <a:accent5>
        <a:srgbClr val="BEC4FD"/>
      </a:accent5>
      <a:accent6>
        <a:srgbClr val="008A8A"/>
      </a:accent6>
      <a:hlink>
        <a:srgbClr val="7889FB"/>
      </a:hlink>
      <a:folHlink>
        <a:srgbClr val="9900CC"/>
      </a:folHlink>
    </a:clrScheme>
    <a:fontScheme name="IBM LightRoa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BM LightRoad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423</Words>
  <Application>Microsoft Office PowerPoint</Application>
  <PresentationFormat>On-screen Show (4:3)</PresentationFormat>
  <Paragraphs>70</Paragraphs>
  <Slides>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IBM LightRoad White</vt:lpstr>
      <vt:lpstr>Bitmap Image</vt:lpstr>
      <vt:lpstr>Complexity must be conquered (Data is more than “just” big)</vt:lpstr>
      <vt:lpstr>Data is everywhere…</vt:lpstr>
      <vt:lpstr>PowerPoint Presentation</vt:lpstr>
      <vt:lpstr>This requires a broad research agenda</vt:lpstr>
      <vt:lpstr>PowerPoint Presentation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is everywhere…</dc:title>
  <dc:creator>Laura M Haas</dc:creator>
  <cp:lastModifiedBy>Laura M Haas</cp:lastModifiedBy>
  <cp:revision>4</cp:revision>
  <dcterms:created xsi:type="dcterms:W3CDTF">2013-09-20T05:12:36Z</dcterms:created>
  <dcterms:modified xsi:type="dcterms:W3CDTF">2013-10-13T23:08:23Z</dcterms:modified>
</cp:coreProperties>
</file>