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6"/>
  </p:notesMasterIdLst>
  <p:handoutMasterIdLst>
    <p:handoutMasterId r:id="rId7"/>
  </p:handoutMasterIdLst>
  <p:sldIdLst>
    <p:sldId id="256" r:id="rId2"/>
    <p:sldId id="546" r:id="rId3"/>
    <p:sldId id="549" r:id="rId4"/>
    <p:sldId id="550" r:id="rId5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99"/>
    <a:srgbClr val="C0504D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593" autoAdjust="0"/>
    <p:restoredTop sz="99830" autoAdjust="0"/>
  </p:normalViewPr>
  <p:slideViewPr>
    <p:cSldViewPr>
      <p:cViewPr>
        <p:scale>
          <a:sx n="100" d="100"/>
          <a:sy n="100" d="100"/>
        </p:scale>
        <p:origin x="-88" y="-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503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1A2A36-C51B-F84A-8EDB-BA7C1239C619}" type="datetimeFigureOut">
              <a:rPr lang="en-US" smtClean="0"/>
              <a:pPr/>
              <a:t>14/10/13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6072B6-45A1-3047-A465-767804347E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2087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C0C985-CECD-4FBF-81FA-66BD5119A961}" type="datetimeFigureOut">
              <a:rPr lang="el-GR" smtClean="0"/>
              <a:pPr/>
              <a:t>14/10/13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929486-E2CA-4E24-9213-FE3F765E7407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338007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9D852B0-D111-43A4-96DA-7680EBC3219F}" type="datetimeFigureOut">
              <a:rPr lang="el-GR" smtClean="0"/>
              <a:pPr/>
              <a:t>14/10/13</a:t>
            </a:fld>
            <a:endParaRPr lang="el-G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1334AB6-0F7E-4282-A65C-127A849EC20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852B0-D111-43A4-96DA-7680EBC3219F}" type="datetimeFigureOut">
              <a:rPr lang="el-GR" smtClean="0"/>
              <a:pPr/>
              <a:t>14/10/13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34AB6-0F7E-4282-A65C-127A849EC20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852B0-D111-43A4-96DA-7680EBC3219F}" type="datetimeFigureOut">
              <a:rPr lang="el-GR" smtClean="0"/>
              <a:pPr/>
              <a:t>14/10/13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34AB6-0F7E-4282-A65C-127A849EC20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00000"/>
              </a:lnSpc>
              <a:spcAft>
                <a:spcPts val="600"/>
              </a:spcAft>
              <a:defRPr/>
            </a:lvl1pPr>
            <a:lvl2pPr>
              <a:spcAft>
                <a:spcPts val="400"/>
              </a:spcAft>
              <a:defRPr/>
            </a:lvl2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852B0-D111-43A4-96DA-7680EBC3219F}" type="datetimeFigureOut">
              <a:rPr lang="el-GR" smtClean="0"/>
              <a:pPr/>
              <a:t>14/10/13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34AB6-0F7E-4282-A65C-127A849EC207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pic>
        <p:nvPicPr>
          <p:cNvPr id="8" name="Picture 7" descr="logo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7504" y="6292519"/>
            <a:ext cx="1224135" cy="448849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852B0-D111-43A4-96DA-7680EBC3219F}" type="datetimeFigureOut">
              <a:rPr lang="el-GR" smtClean="0"/>
              <a:pPr/>
              <a:t>14/10/13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34AB6-0F7E-4282-A65C-127A849EC207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852B0-D111-43A4-96DA-7680EBC3219F}" type="datetimeFigureOut">
              <a:rPr lang="el-GR" smtClean="0"/>
              <a:pPr/>
              <a:t>14/10/13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34AB6-0F7E-4282-A65C-127A849EC207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852B0-D111-43A4-96DA-7680EBC3219F}" type="datetimeFigureOut">
              <a:rPr lang="el-GR" smtClean="0"/>
              <a:pPr/>
              <a:t>14/10/13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34AB6-0F7E-4282-A65C-127A849EC20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852B0-D111-43A4-96DA-7680EBC3219F}" type="datetimeFigureOut">
              <a:rPr lang="el-GR" smtClean="0"/>
              <a:pPr/>
              <a:t>14/10/13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34AB6-0F7E-4282-A65C-127A849EC207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852B0-D111-43A4-96DA-7680EBC3219F}" type="datetimeFigureOut">
              <a:rPr lang="el-GR" smtClean="0"/>
              <a:pPr/>
              <a:t>14/10/13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34AB6-0F7E-4282-A65C-127A849EC20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F9D852B0-D111-43A4-96DA-7680EBC3219F}" type="datetimeFigureOut">
              <a:rPr lang="el-GR" smtClean="0"/>
              <a:pPr/>
              <a:t>14/10/13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34AB6-0F7E-4282-A65C-127A849EC20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9D852B0-D111-43A4-96DA-7680EBC3219F}" type="datetimeFigureOut">
              <a:rPr lang="el-GR" smtClean="0"/>
              <a:pPr/>
              <a:t>14/10/13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1334AB6-0F7E-4282-A65C-127A849EC207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fld id="{F9D852B0-D111-43A4-96DA-7680EBC3219F}" type="datetimeFigureOut">
              <a:rPr lang="el-GR" smtClean="0"/>
              <a:pPr/>
              <a:t>14/10/13</a:t>
            </a:fld>
            <a:endParaRPr lang="el-G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l-G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81334AB6-0F7E-4282-A65C-127A849EC207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ransition xmlns:p14="http://schemas.microsoft.com/office/powerpoint/2010/main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4744"/>
            <a:ext cx="7772400" cy="1460375"/>
          </a:xfrm>
        </p:spPr>
        <p:txBody>
          <a:bodyPr>
            <a:normAutofit/>
          </a:bodyPr>
          <a:lstStyle/>
          <a:p>
            <a:pPr algn="ctr"/>
            <a:endParaRPr lang="el-GR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564904"/>
            <a:ext cx="7772400" cy="2160240"/>
          </a:xfrm>
        </p:spPr>
        <p:txBody>
          <a:bodyPr>
            <a:normAutofit/>
          </a:bodyPr>
          <a:lstStyle/>
          <a:p>
            <a:pPr algn="ctr"/>
            <a:r>
              <a:rPr lang="en-US" b="1" dirty="0" err="1" smtClean="0"/>
              <a:t>Yannis</a:t>
            </a:r>
            <a:r>
              <a:rPr lang="en-US" b="1" dirty="0" smtClean="0"/>
              <a:t> Ioannidis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err="1" smtClean="0"/>
              <a:t>MaDgIK</a:t>
            </a:r>
            <a:r>
              <a:rPr lang="en-US" dirty="0" smtClean="0"/>
              <a:t> Lab</a:t>
            </a:r>
          </a:p>
          <a:p>
            <a:pPr algn="ctr"/>
            <a:r>
              <a:rPr lang="en-US" dirty="0" smtClean="0"/>
              <a:t>University of Athens &amp; ATHENA Research Center</a:t>
            </a:r>
            <a:endParaRPr lang="el-GR" dirty="0"/>
          </a:p>
        </p:txBody>
      </p:sp>
      <p:pic>
        <p:nvPicPr>
          <p:cNvPr id="4" name="Picture 3" descr="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3" y="6093296"/>
            <a:ext cx="1656183" cy="607266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en-US" dirty="0" smtClean="0"/>
              <a:t>PAROS</a:t>
            </a:r>
            <a:endParaRPr lang="el-GR" dirty="0"/>
          </a:p>
        </p:txBody>
      </p:sp>
      <p:sp>
        <p:nvSpPr>
          <p:cNvPr id="63" name="AutoShape 63"/>
          <p:cNvSpPr>
            <a:spLocks noChangeArrowheads="1"/>
          </p:cNvSpPr>
          <p:nvPr/>
        </p:nvSpPr>
        <p:spPr bwMode="auto">
          <a:xfrm>
            <a:off x="3768154" y="1412404"/>
            <a:ext cx="3311525" cy="1152525"/>
          </a:xfrm>
          <a:prstGeom prst="roundRect">
            <a:avLst>
              <a:gd name="adj" fmla="val 9907"/>
            </a:avLst>
          </a:prstGeom>
          <a:solidFill>
            <a:srgbClr val="D9D9D9"/>
          </a:solidFill>
          <a:ln w="28575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rgbClr val="4D4D4D"/>
            </a:prstShdw>
          </a:effectLst>
        </p:spPr>
        <p:txBody>
          <a:bodyPr wrap="none" anchor="ctr"/>
          <a:lstStyle/>
          <a:p>
            <a:pPr algn="ctr">
              <a:defRPr/>
            </a:pPr>
            <a:endParaRPr lang="el-GR" sz="1600" dirty="0">
              <a:ea typeface="+mn-ea"/>
              <a:cs typeface="+mn-cs"/>
            </a:endParaRPr>
          </a:p>
        </p:txBody>
      </p:sp>
      <p:sp>
        <p:nvSpPr>
          <p:cNvPr id="64" name="TextBox 61"/>
          <p:cNvSpPr txBox="1">
            <a:spLocks noChangeArrowheads="1"/>
          </p:cNvSpPr>
          <p:nvPr/>
        </p:nvSpPr>
        <p:spPr bwMode="auto">
          <a:xfrm>
            <a:off x="3635896" y="1444154"/>
            <a:ext cx="351951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9pPr>
          </a:lstStyle>
          <a:p>
            <a:pPr algn="ctr" eaLnBrk="1" hangingPunct="1"/>
            <a:r>
              <a:rPr lang="en-US" sz="1800" b="1" dirty="0"/>
              <a:t>Behavior Pattern X-</a:t>
            </a:r>
            <a:r>
              <a:rPr lang="en-US" sz="1800" b="1" dirty="0" err="1"/>
              <a:t>ction</a:t>
            </a:r>
            <a:endParaRPr lang="el-GR" sz="1800" b="1" dirty="0"/>
          </a:p>
        </p:txBody>
      </p:sp>
      <p:sp>
        <p:nvSpPr>
          <p:cNvPr id="65" name="AutoShape 63"/>
          <p:cNvSpPr>
            <a:spLocks noChangeArrowheads="1"/>
          </p:cNvSpPr>
          <p:nvPr/>
        </p:nvSpPr>
        <p:spPr bwMode="auto">
          <a:xfrm>
            <a:off x="4271391" y="1844824"/>
            <a:ext cx="2266950" cy="4032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rgbClr val="4D4D4D"/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1600" dirty="0">
                <a:latin typeface="Tahoma" pitchFamily="34" charset="0"/>
                <a:ea typeface="+mn-ea"/>
                <a:cs typeface="+mn-cs"/>
              </a:rPr>
              <a:t>Analysis</a:t>
            </a:r>
            <a:endParaRPr lang="el-GR" sz="1600" dirty="0"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66" name="AutoShape 63"/>
          <p:cNvSpPr>
            <a:spLocks noChangeArrowheads="1"/>
          </p:cNvSpPr>
          <p:nvPr/>
        </p:nvSpPr>
        <p:spPr bwMode="auto">
          <a:xfrm>
            <a:off x="3744341" y="2852266"/>
            <a:ext cx="3335338" cy="2736850"/>
          </a:xfrm>
          <a:prstGeom prst="roundRect">
            <a:avLst>
              <a:gd name="adj" fmla="val 9907"/>
            </a:avLst>
          </a:prstGeom>
          <a:solidFill>
            <a:srgbClr val="D9D9D9"/>
          </a:solidFill>
          <a:ln w="28575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rgbClr val="4D4D4D"/>
            </a:prstShdw>
          </a:effectLst>
        </p:spPr>
        <p:txBody>
          <a:bodyPr wrap="none" anchor="ctr"/>
          <a:lstStyle/>
          <a:p>
            <a:pPr algn="ctr">
              <a:defRPr/>
            </a:pPr>
            <a:endParaRPr lang="el-GR" sz="1600" dirty="0">
              <a:ea typeface="+mn-ea"/>
              <a:cs typeface="+mn-cs"/>
            </a:endParaRPr>
          </a:p>
        </p:txBody>
      </p:sp>
      <p:sp>
        <p:nvSpPr>
          <p:cNvPr id="67" name="AutoShape 63"/>
          <p:cNvSpPr>
            <a:spLocks noChangeArrowheads="1"/>
          </p:cNvSpPr>
          <p:nvPr/>
        </p:nvSpPr>
        <p:spPr bwMode="auto">
          <a:xfrm>
            <a:off x="455041" y="3357091"/>
            <a:ext cx="3097213" cy="2232025"/>
          </a:xfrm>
          <a:prstGeom prst="roundRect">
            <a:avLst>
              <a:gd name="adj" fmla="val 9907"/>
            </a:avLst>
          </a:prstGeom>
          <a:solidFill>
            <a:srgbClr val="D9D9D9"/>
          </a:solidFill>
          <a:ln w="28575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rgbClr val="4D4D4D"/>
            </a:prstShdw>
          </a:effectLst>
        </p:spPr>
        <p:txBody>
          <a:bodyPr wrap="none" anchor="ctr"/>
          <a:lstStyle/>
          <a:p>
            <a:pPr algn="ctr">
              <a:defRPr/>
            </a:pPr>
            <a:endParaRPr lang="el-GR" sz="1600" dirty="0">
              <a:ea typeface="+mn-ea"/>
              <a:cs typeface="+mn-cs"/>
            </a:endParaRPr>
          </a:p>
        </p:txBody>
      </p:sp>
      <p:cxnSp>
        <p:nvCxnSpPr>
          <p:cNvPr id="68" name="AutoShape 64"/>
          <p:cNvCxnSpPr>
            <a:cxnSpLocks noChangeShapeType="1"/>
          </p:cNvCxnSpPr>
          <p:nvPr/>
        </p:nvCxnSpPr>
        <p:spPr bwMode="auto">
          <a:xfrm rot="10800000" flipV="1">
            <a:off x="6647879" y="2636366"/>
            <a:ext cx="1368425" cy="865188"/>
          </a:xfrm>
          <a:prstGeom prst="bentConnector3">
            <a:avLst>
              <a:gd name="adj1" fmla="val -278"/>
            </a:avLst>
          </a:prstGeom>
          <a:noFill/>
          <a:ln w="28575">
            <a:solidFill>
              <a:srgbClr val="000000"/>
            </a:solidFill>
            <a:miter lim="800000"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9" name="AutoShape 58"/>
          <p:cNvCxnSpPr>
            <a:cxnSpLocks noChangeShapeType="1"/>
            <a:stCxn id="90" idx="4"/>
            <a:endCxn id="109" idx="1"/>
          </p:cNvCxnSpPr>
          <p:nvPr/>
        </p:nvCxnSpPr>
        <p:spPr bwMode="auto">
          <a:xfrm>
            <a:off x="2458466" y="3861916"/>
            <a:ext cx="1682750" cy="1023938"/>
          </a:xfrm>
          <a:prstGeom prst="bentConnector3">
            <a:avLst>
              <a:gd name="adj1" fmla="val 71926"/>
            </a:avLst>
          </a:prstGeom>
          <a:noFill/>
          <a:ln w="28575">
            <a:solidFill>
              <a:srgbClr val="000000"/>
            </a:solidFill>
            <a:miter lim="800000"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0" name="AutoShape 63"/>
          <p:cNvSpPr>
            <a:spLocks noChangeArrowheads="1"/>
          </p:cNvSpPr>
          <p:nvPr/>
        </p:nvSpPr>
        <p:spPr bwMode="auto">
          <a:xfrm>
            <a:off x="4380929" y="2996729"/>
            <a:ext cx="2266950" cy="1223962"/>
          </a:xfrm>
          <a:prstGeom prst="roundRect">
            <a:avLst>
              <a:gd name="adj" fmla="val 16667"/>
            </a:avLst>
          </a:prstGeom>
          <a:solidFill>
            <a:srgbClr val="F2F2F2"/>
          </a:solidFill>
          <a:ln w="28575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rgbClr val="4D4D4D"/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1600" dirty="0">
                <a:ea typeface="+mn-ea"/>
                <a:cs typeface="+mn-cs"/>
              </a:rPr>
              <a:t>Adaptations</a:t>
            </a:r>
            <a:endParaRPr lang="el-GR" sz="1600" dirty="0">
              <a:ea typeface="+mn-ea"/>
              <a:cs typeface="+mn-cs"/>
            </a:endParaRPr>
          </a:p>
        </p:txBody>
      </p:sp>
      <p:sp>
        <p:nvSpPr>
          <p:cNvPr id="81" name="AutoShape 63"/>
          <p:cNvSpPr>
            <a:spLocks noChangeArrowheads="1"/>
          </p:cNvSpPr>
          <p:nvPr/>
        </p:nvSpPr>
        <p:spPr bwMode="auto">
          <a:xfrm>
            <a:off x="4304729" y="3112616"/>
            <a:ext cx="2266950" cy="1252538"/>
          </a:xfrm>
          <a:prstGeom prst="roundRect">
            <a:avLst>
              <a:gd name="adj" fmla="val 16667"/>
            </a:avLst>
          </a:prstGeom>
          <a:solidFill>
            <a:srgbClr val="F2F2F2"/>
          </a:solidFill>
          <a:ln w="28575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rgbClr val="4D4D4D"/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1600" dirty="0">
                <a:ea typeface="+mn-ea"/>
                <a:cs typeface="+mn-cs"/>
              </a:rPr>
              <a:t>Adaptations</a:t>
            </a:r>
            <a:endParaRPr lang="el-GR" sz="1600" dirty="0">
              <a:ea typeface="+mn-ea"/>
              <a:cs typeface="+mn-cs"/>
            </a:endParaRPr>
          </a:p>
        </p:txBody>
      </p:sp>
      <p:sp>
        <p:nvSpPr>
          <p:cNvPr id="82" name="Rectangle 81"/>
          <p:cNvSpPr>
            <a:spLocks noChangeArrowheads="1"/>
          </p:cNvSpPr>
          <p:nvPr/>
        </p:nvSpPr>
        <p:spPr bwMode="auto">
          <a:xfrm>
            <a:off x="7432104" y="4222279"/>
            <a:ext cx="1676400" cy="1143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rgbClr val="4D4D4D"/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dirty="0">
                <a:ea typeface="+mn-ea"/>
                <a:cs typeface="+mn-cs"/>
              </a:rPr>
              <a:t>Information</a:t>
            </a:r>
            <a:br>
              <a:rPr lang="en-US" dirty="0">
                <a:ea typeface="+mn-ea"/>
                <a:cs typeface="+mn-cs"/>
              </a:rPr>
            </a:br>
            <a:r>
              <a:rPr lang="en-US" dirty="0">
                <a:ea typeface="+mn-ea"/>
                <a:cs typeface="+mn-cs"/>
              </a:rPr>
              <a:t> Systems</a:t>
            </a:r>
            <a:endParaRPr lang="el-GR" dirty="0">
              <a:ea typeface="+mn-ea"/>
              <a:cs typeface="+mn-cs"/>
            </a:endParaRPr>
          </a:p>
        </p:txBody>
      </p:sp>
      <p:sp>
        <p:nvSpPr>
          <p:cNvPr id="83" name="Rectangle 82"/>
          <p:cNvSpPr>
            <a:spLocks noChangeArrowheads="1"/>
          </p:cNvSpPr>
          <p:nvPr/>
        </p:nvSpPr>
        <p:spPr bwMode="auto">
          <a:xfrm>
            <a:off x="7367016" y="4298479"/>
            <a:ext cx="1676400" cy="1143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rgbClr val="4D4D4D"/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1600" dirty="0">
                <a:ea typeface="+mn-ea"/>
                <a:cs typeface="+mn-cs"/>
              </a:rPr>
              <a:t>Information</a:t>
            </a:r>
            <a:br>
              <a:rPr lang="en-US" sz="1600" dirty="0">
                <a:ea typeface="+mn-ea"/>
                <a:cs typeface="+mn-cs"/>
              </a:rPr>
            </a:br>
            <a:r>
              <a:rPr lang="en-US" sz="1600" dirty="0">
                <a:ea typeface="+mn-ea"/>
                <a:cs typeface="+mn-cs"/>
              </a:rPr>
              <a:t> Systems</a:t>
            </a:r>
            <a:endParaRPr lang="el-GR" sz="1600" dirty="0">
              <a:ea typeface="+mn-ea"/>
              <a:cs typeface="+mn-cs"/>
            </a:endParaRPr>
          </a:p>
        </p:txBody>
      </p:sp>
      <p:pic>
        <p:nvPicPr>
          <p:cNvPr id="84" name="Picture 2" descr="C:\Users\maria\AppData\Local\Microsoft\Windows\Temporary Internet Files\Content.IE5\56P0XWHJ\MC900441908[1].wmf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rcRect/>
          <a:stretch>
            <a:fillRect/>
          </a:stretch>
        </p:blipFill>
        <p:spPr bwMode="auto">
          <a:xfrm>
            <a:off x="7152480" y="3633231"/>
            <a:ext cx="719528" cy="371932"/>
          </a:xfrm>
          <a:prstGeom prst="rect">
            <a:avLst/>
          </a:prstGeom>
          <a:noFill/>
        </p:spPr>
      </p:pic>
      <p:sp>
        <p:nvSpPr>
          <p:cNvPr id="85" name="AutoShape 63"/>
          <p:cNvSpPr>
            <a:spLocks noChangeArrowheads="1"/>
          </p:cNvSpPr>
          <p:nvPr/>
        </p:nvSpPr>
        <p:spPr bwMode="auto">
          <a:xfrm>
            <a:off x="455041" y="1412404"/>
            <a:ext cx="3025775" cy="1657350"/>
          </a:xfrm>
          <a:prstGeom prst="roundRect">
            <a:avLst>
              <a:gd name="adj" fmla="val 9907"/>
            </a:avLst>
          </a:prstGeom>
          <a:solidFill>
            <a:srgbClr val="D9D9D9"/>
          </a:solidFill>
          <a:ln w="28575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rgbClr val="4D4D4D"/>
            </a:prstShdw>
          </a:effectLst>
        </p:spPr>
        <p:txBody>
          <a:bodyPr wrap="none" anchor="ctr"/>
          <a:lstStyle/>
          <a:p>
            <a:pPr algn="ctr">
              <a:defRPr/>
            </a:pPr>
            <a:endParaRPr lang="el-GR" sz="1600" dirty="0">
              <a:ea typeface="+mn-ea"/>
              <a:cs typeface="+mn-cs"/>
            </a:endParaRPr>
          </a:p>
        </p:txBody>
      </p:sp>
      <p:cxnSp>
        <p:nvCxnSpPr>
          <p:cNvPr id="86" name="AutoShape 64"/>
          <p:cNvCxnSpPr>
            <a:cxnSpLocks noChangeShapeType="1"/>
          </p:cNvCxnSpPr>
          <p:nvPr/>
        </p:nvCxnSpPr>
        <p:spPr bwMode="auto">
          <a:xfrm>
            <a:off x="8160766" y="2636366"/>
            <a:ext cx="792163" cy="215900"/>
          </a:xfrm>
          <a:prstGeom prst="bentConnector3">
            <a:avLst>
              <a:gd name="adj1" fmla="val 1282"/>
            </a:avLst>
          </a:prstGeom>
          <a:noFill/>
          <a:ln w="28575">
            <a:solidFill>
              <a:srgbClr val="000000"/>
            </a:solidFill>
            <a:miter lim="800000"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7" name="AutoShape 57"/>
          <p:cNvSpPr>
            <a:spLocks noChangeArrowheads="1"/>
          </p:cNvSpPr>
          <p:nvPr/>
        </p:nvSpPr>
        <p:spPr bwMode="auto">
          <a:xfrm>
            <a:off x="7605141" y="1485429"/>
            <a:ext cx="1274763" cy="914400"/>
          </a:xfrm>
          <a:prstGeom prst="can">
            <a:avLst>
              <a:gd name="adj" fmla="val 28787"/>
            </a:avLst>
          </a:prstGeom>
          <a:solidFill>
            <a:srgbClr val="F2F2F2"/>
          </a:solidFill>
          <a:ln w="28575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rgbClr val="4D4D4D"/>
            </a:prstShdw>
          </a:effectLst>
        </p:spPr>
        <p:txBody>
          <a:bodyPr wrap="none" anchor="ctr"/>
          <a:lstStyle/>
          <a:p>
            <a:pPr algn="ctr">
              <a:defRPr/>
            </a:pPr>
            <a:endParaRPr lang="el-GR" sz="1600" dirty="0">
              <a:ea typeface="+mn-ea"/>
              <a:cs typeface="+mn-cs"/>
            </a:endParaRPr>
          </a:p>
        </p:txBody>
      </p:sp>
      <p:sp>
        <p:nvSpPr>
          <p:cNvPr id="88" name="AutoShape 57"/>
          <p:cNvSpPr>
            <a:spLocks noChangeArrowheads="1"/>
          </p:cNvSpPr>
          <p:nvPr/>
        </p:nvSpPr>
        <p:spPr bwMode="auto">
          <a:xfrm>
            <a:off x="7513066" y="1579091"/>
            <a:ext cx="1295400" cy="914400"/>
          </a:xfrm>
          <a:prstGeom prst="can">
            <a:avLst>
              <a:gd name="adj" fmla="val 28787"/>
            </a:avLst>
          </a:prstGeom>
          <a:solidFill>
            <a:srgbClr val="F2F2F2"/>
          </a:solidFill>
          <a:ln w="28575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rgbClr val="4D4D4D"/>
            </a:prstShdw>
          </a:effectLst>
        </p:spPr>
        <p:txBody>
          <a:bodyPr wrap="none" anchor="ctr"/>
          <a:lstStyle/>
          <a:p>
            <a:pPr algn="ctr">
              <a:defRPr/>
            </a:pPr>
            <a:endParaRPr lang="el-GR" sz="1600" dirty="0">
              <a:ea typeface="+mn-ea"/>
              <a:cs typeface="+mn-cs"/>
            </a:endParaRPr>
          </a:p>
        </p:txBody>
      </p:sp>
      <p:sp>
        <p:nvSpPr>
          <p:cNvPr id="89" name="TextBox 37"/>
          <p:cNvSpPr txBox="1">
            <a:spLocks noChangeArrowheads="1"/>
          </p:cNvSpPr>
          <p:nvPr/>
        </p:nvSpPr>
        <p:spPr bwMode="auto">
          <a:xfrm>
            <a:off x="455041" y="1412404"/>
            <a:ext cx="12985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9pPr>
          </a:lstStyle>
          <a:p>
            <a:pPr algn="ctr" eaLnBrk="1" hangingPunct="1"/>
            <a:r>
              <a:rPr lang="en-US" sz="1800" b="1"/>
              <a:t>Profiling</a:t>
            </a:r>
            <a:endParaRPr lang="el-GR" sz="1800" b="1"/>
          </a:p>
        </p:txBody>
      </p:sp>
      <p:sp>
        <p:nvSpPr>
          <p:cNvPr id="90" name="AutoShape 57"/>
          <p:cNvSpPr>
            <a:spLocks noChangeArrowheads="1"/>
          </p:cNvSpPr>
          <p:nvPr/>
        </p:nvSpPr>
        <p:spPr bwMode="auto">
          <a:xfrm>
            <a:off x="1515491" y="3501554"/>
            <a:ext cx="942975" cy="719137"/>
          </a:xfrm>
          <a:prstGeom prst="can">
            <a:avLst>
              <a:gd name="adj" fmla="val 2878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dirty="0" smtClean="0"/>
              <a:t>Profiles</a:t>
            </a:r>
            <a:endParaRPr lang="el-GR" sz="1600" dirty="0"/>
          </a:p>
        </p:txBody>
      </p:sp>
      <p:cxnSp>
        <p:nvCxnSpPr>
          <p:cNvPr id="91" name="AutoShape 58"/>
          <p:cNvCxnSpPr>
            <a:cxnSpLocks noChangeShapeType="1"/>
          </p:cNvCxnSpPr>
          <p:nvPr/>
        </p:nvCxnSpPr>
        <p:spPr bwMode="auto">
          <a:xfrm rot="10800000">
            <a:off x="2472754" y="3717454"/>
            <a:ext cx="1727200" cy="1587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rgbClr val="000000"/>
            </a:solidFill>
            <a:miter lim="800000"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2" name="Freeform 91"/>
          <p:cNvSpPr/>
          <p:nvPr/>
        </p:nvSpPr>
        <p:spPr>
          <a:xfrm>
            <a:off x="672529" y="4077816"/>
            <a:ext cx="2519362" cy="574675"/>
          </a:xfrm>
          <a:custGeom>
            <a:avLst/>
            <a:gdLst>
              <a:gd name="connsiteX0" fmla="*/ 0 w 2721429"/>
              <a:gd name="connsiteY0" fmla="*/ 1687286 h 1687286"/>
              <a:gd name="connsiteX1" fmla="*/ 0 w 2721429"/>
              <a:gd name="connsiteY1" fmla="*/ 21772 h 1687286"/>
              <a:gd name="connsiteX2" fmla="*/ 827315 w 2721429"/>
              <a:gd name="connsiteY2" fmla="*/ 21772 h 1687286"/>
              <a:gd name="connsiteX3" fmla="*/ 827315 w 2721429"/>
              <a:gd name="connsiteY3" fmla="*/ 794658 h 1687286"/>
              <a:gd name="connsiteX4" fmla="*/ 1981200 w 2721429"/>
              <a:gd name="connsiteY4" fmla="*/ 783772 h 1687286"/>
              <a:gd name="connsiteX5" fmla="*/ 1981200 w 2721429"/>
              <a:gd name="connsiteY5" fmla="*/ 0 h 1687286"/>
              <a:gd name="connsiteX6" fmla="*/ 2721429 w 2721429"/>
              <a:gd name="connsiteY6" fmla="*/ 21772 h 1687286"/>
              <a:gd name="connsiteX7" fmla="*/ 2710543 w 2721429"/>
              <a:gd name="connsiteY7" fmla="*/ 1654629 h 1687286"/>
              <a:gd name="connsiteX8" fmla="*/ 0 w 2721429"/>
              <a:gd name="connsiteY8" fmla="*/ 1687286 h 1687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21429" h="1687286">
                <a:moveTo>
                  <a:pt x="0" y="1687286"/>
                </a:moveTo>
                <a:lnTo>
                  <a:pt x="0" y="21772"/>
                </a:lnTo>
                <a:lnTo>
                  <a:pt x="827315" y="21772"/>
                </a:lnTo>
                <a:lnTo>
                  <a:pt x="827315" y="794658"/>
                </a:lnTo>
                <a:lnTo>
                  <a:pt x="1981200" y="783772"/>
                </a:lnTo>
                <a:lnTo>
                  <a:pt x="1981200" y="0"/>
                </a:lnTo>
                <a:lnTo>
                  <a:pt x="2721429" y="21772"/>
                </a:lnTo>
                <a:cubicBezTo>
                  <a:pt x="2717800" y="566058"/>
                  <a:pt x="2714172" y="1110343"/>
                  <a:pt x="2710543" y="1654629"/>
                </a:cubicBezTo>
                <a:lnTo>
                  <a:pt x="0" y="1687286"/>
                </a:lnTo>
                <a:close/>
              </a:path>
            </a:pathLst>
          </a:cu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600" b="1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en-US" sz="1600" dirty="0" smtClean="0">
                <a:solidFill>
                  <a:schemeClr val="tx1"/>
                </a:solidFill>
              </a:rPr>
              <a:t>User/Context </a:t>
            </a:r>
            <a:r>
              <a:rPr lang="en-US" sz="1600" dirty="0">
                <a:solidFill>
                  <a:schemeClr val="tx1"/>
                </a:solidFill>
              </a:rPr>
              <a:t>Model</a:t>
            </a:r>
            <a:endParaRPr lang="el-GR" sz="1600" dirty="0">
              <a:solidFill>
                <a:schemeClr val="tx1"/>
              </a:solidFill>
            </a:endParaRPr>
          </a:p>
        </p:txBody>
      </p:sp>
      <p:sp>
        <p:nvSpPr>
          <p:cNvPr id="93" name="TextBox 46"/>
          <p:cNvSpPr txBox="1">
            <a:spLocks noChangeArrowheads="1"/>
          </p:cNvSpPr>
          <p:nvPr/>
        </p:nvSpPr>
        <p:spPr bwMode="auto">
          <a:xfrm>
            <a:off x="455041" y="4881091"/>
            <a:ext cx="303683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9pPr>
          </a:lstStyle>
          <a:p>
            <a:pPr algn="ctr" eaLnBrk="1" hangingPunct="1"/>
            <a:r>
              <a:rPr lang="en-US" sz="1800" b="1" dirty="0" smtClean="0"/>
              <a:t>User/Context </a:t>
            </a:r>
            <a:r>
              <a:rPr lang="en-US" sz="1800" b="1" dirty="0"/>
              <a:t>Model &amp;</a:t>
            </a:r>
          </a:p>
          <a:p>
            <a:pPr algn="ctr" eaLnBrk="1" hangingPunct="1"/>
            <a:r>
              <a:rPr lang="en-US" sz="1800" b="1" dirty="0"/>
              <a:t>Profile Management</a:t>
            </a:r>
            <a:endParaRPr lang="el-GR" sz="1800" b="1" dirty="0"/>
          </a:p>
        </p:txBody>
      </p:sp>
      <p:sp>
        <p:nvSpPr>
          <p:cNvPr id="94" name="AutoShape 63"/>
          <p:cNvSpPr>
            <a:spLocks noChangeArrowheads="1"/>
          </p:cNvSpPr>
          <p:nvPr/>
        </p:nvSpPr>
        <p:spPr bwMode="auto">
          <a:xfrm>
            <a:off x="870966" y="2464916"/>
            <a:ext cx="2232025" cy="4032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rgbClr val="4D4D4D"/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1600" dirty="0">
                <a:latin typeface="Tahoma" pitchFamily="34" charset="0"/>
                <a:ea typeface="+mn-ea"/>
                <a:cs typeface="+mn-cs"/>
              </a:rPr>
              <a:t>Extension</a:t>
            </a:r>
            <a:endParaRPr lang="el-GR" sz="1600" dirty="0"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95" name="AutoShape 63"/>
          <p:cNvSpPr>
            <a:spLocks noChangeArrowheads="1"/>
          </p:cNvSpPr>
          <p:nvPr/>
        </p:nvSpPr>
        <p:spPr bwMode="auto">
          <a:xfrm>
            <a:off x="4165029" y="1946424"/>
            <a:ext cx="2266950" cy="4032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rgbClr val="4D4D4D"/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1600" dirty="0">
                <a:latin typeface="Tahoma" pitchFamily="34" charset="0"/>
                <a:ea typeface="+mn-ea"/>
                <a:cs typeface="+mn-cs"/>
              </a:rPr>
              <a:t>Analysis</a:t>
            </a:r>
            <a:endParaRPr lang="el-GR" sz="1600" dirty="0"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96" name="AutoShape 63"/>
          <p:cNvSpPr>
            <a:spLocks noChangeArrowheads="1"/>
          </p:cNvSpPr>
          <p:nvPr/>
        </p:nvSpPr>
        <p:spPr bwMode="auto">
          <a:xfrm>
            <a:off x="870966" y="1945804"/>
            <a:ext cx="2232025" cy="4032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rgbClr val="4D4D4D"/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1600" dirty="0">
                <a:latin typeface="Tahoma" pitchFamily="34" charset="0"/>
                <a:ea typeface="+mn-ea"/>
                <a:cs typeface="+mn-cs"/>
              </a:rPr>
              <a:t>Interpretation</a:t>
            </a:r>
            <a:endParaRPr lang="el-GR" sz="1600" dirty="0">
              <a:latin typeface="Tahoma" pitchFamily="34" charset="0"/>
              <a:ea typeface="+mn-ea"/>
              <a:cs typeface="+mn-cs"/>
            </a:endParaRPr>
          </a:p>
        </p:txBody>
      </p:sp>
      <p:cxnSp>
        <p:nvCxnSpPr>
          <p:cNvPr id="97" name="Straight Arrow Connector 25"/>
          <p:cNvCxnSpPr>
            <a:cxnSpLocks noChangeShapeType="1"/>
            <a:stCxn id="111" idx="2"/>
            <a:endCxn id="95" idx="3"/>
          </p:cNvCxnSpPr>
          <p:nvPr/>
        </p:nvCxnSpPr>
        <p:spPr bwMode="auto">
          <a:xfrm flipH="1" flipV="1">
            <a:off x="6431979" y="2148037"/>
            <a:ext cx="1008062" cy="5729"/>
          </a:xfrm>
          <a:prstGeom prst="straightConnector1">
            <a:avLst/>
          </a:prstGeom>
          <a:noFill/>
          <a:ln w="28575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8" name="Straight Arrow Connector 26"/>
          <p:cNvCxnSpPr>
            <a:cxnSpLocks noChangeShapeType="1"/>
            <a:stCxn id="95" idx="1"/>
            <a:endCxn id="96" idx="3"/>
          </p:cNvCxnSpPr>
          <p:nvPr/>
        </p:nvCxnSpPr>
        <p:spPr bwMode="auto">
          <a:xfrm flipH="1" flipV="1">
            <a:off x="3102991" y="2147417"/>
            <a:ext cx="1062038" cy="620"/>
          </a:xfrm>
          <a:prstGeom prst="straightConnector1">
            <a:avLst/>
          </a:prstGeom>
          <a:noFill/>
          <a:ln w="28575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9" name="AutoShape 64"/>
          <p:cNvCxnSpPr>
            <a:cxnSpLocks noChangeShapeType="1"/>
            <a:stCxn id="90" idx="2"/>
            <a:endCxn id="96" idx="1"/>
          </p:cNvCxnSpPr>
          <p:nvPr/>
        </p:nvCxnSpPr>
        <p:spPr bwMode="auto">
          <a:xfrm rot="10800000">
            <a:off x="870966" y="2147416"/>
            <a:ext cx="644525" cy="1714500"/>
          </a:xfrm>
          <a:prstGeom prst="bentConnector3">
            <a:avLst>
              <a:gd name="adj1" fmla="val 135463"/>
            </a:avLst>
          </a:prstGeom>
          <a:noFill/>
          <a:ln w="28575">
            <a:solidFill>
              <a:srgbClr val="000000"/>
            </a:solidFill>
            <a:miter lim="800000"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0" name="AutoShape 64"/>
          <p:cNvCxnSpPr>
            <a:cxnSpLocks noChangeShapeType="1"/>
            <a:endCxn id="94" idx="1"/>
          </p:cNvCxnSpPr>
          <p:nvPr/>
        </p:nvCxnSpPr>
        <p:spPr bwMode="auto">
          <a:xfrm rot="16200000" flipV="1">
            <a:off x="656654" y="2880841"/>
            <a:ext cx="1093787" cy="665163"/>
          </a:xfrm>
          <a:prstGeom prst="bentConnector4">
            <a:avLst>
              <a:gd name="adj1" fmla="val 181"/>
              <a:gd name="adj2" fmla="val 117181"/>
            </a:avLst>
          </a:prstGeom>
          <a:noFill/>
          <a:ln w="28575">
            <a:solidFill>
              <a:srgbClr val="000000"/>
            </a:solidFill>
            <a:miter lim="800000"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1" name="Straight Arrow Connector 80"/>
          <p:cNvCxnSpPr>
            <a:cxnSpLocks noChangeShapeType="1"/>
            <a:stCxn id="90" idx="1"/>
            <a:endCxn id="94" idx="2"/>
          </p:cNvCxnSpPr>
          <p:nvPr/>
        </p:nvCxnSpPr>
        <p:spPr bwMode="auto">
          <a:xfrm rot="16200000" flipV="1">
            <a:off x="1670272" y="3184848"/>
            <a:ext cx="633413" cy="0"/>
          </a:xfrm>
          <a:prstGeom prst="straightConnector1">
            <a:avLst/>
          </a:prstGeom>
          <a:noFill/>
          <a:ln w="28575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2" name="TextBox 100"/>
          <p:cNvSpPr txBox="1">
            <a:spLocks noChangeArrowheads="1"/>
          </p:cNvSpPr>
          <p:nvPr/>
        </p:nvSpPr>
        <p:spPr bwMode="auto">
          <a:xfrm>
            <a:off x="3768154" y="5157316"/>
            <a:ext cx="165576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9pPr>
          </a:lstStyle>
          <a:p>
            <a:pPr algn="ctr" eaLnBrk="1" hangingPunct="1"/>
            <a:r>
              <a:rPr lang="en-US" sz="1800" b="1"/>
              <a:t>Adaptation</a:t>
            </a:r>
            <a:endParaRPr lang="el-GR" sz="1800" b="1"/>
          </a:p>
        </p:txBody>
      </p:sp>
      <p:cxnSp>
        <p:nvCxnSpPr>
          <p:cNvPr id="103" name="AutoShape 64"/>
          <p:cNvCxnSpPr>
            <a:cxnSpLocks noChangeShapeType="1"/>
            <a:stCxn id="111" idx="3"/>
          </p:cNvCxnSpPr>
          <p:nvPr/>
        </p:nvCxnSpPr>
        <p:spPr bwMode="auto">
          <a:xfrm rot="5400000">
            <a:off x="6851078" y="2336329"/>
            <a:ext cx="962025" cy="1511300"/>
          </a:xfrm>
          <a:prstGeom prst="bentConnector2">
            <a:avLst/>
          </a:prstGeom>
          <a:noFill/>
          <a:ln w="28575">
            <a:solidFill>
              <a:srgbClr val="000000"/>
            </a:solidFill>
            <a:miter lim="800000"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8" name="AutoShape 63"/>
          <p:cNvSpPr>
            <a:spLocks noChangeArrowheads="1"/>
          </p:cNvSpPr>
          <p:nvPr/>
        </p:nvSpPr>
        <p:spPr bwMode="auto">
          <a:xfrm>
            <a:off x="4214241" y="4509616"/>
            <a:ext cx="1066800" cy="6096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rgbClr val="4D4D4D"/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1600" dirty="0">
                <a:latin typeface="Tahoma" pitchFamily="34" charset="0"/>
                <a:ea typeface="+mn-ea"/>
                <a:cs typeface="+mn-cs"/>
              </a:rPr>
              <a:t>Profile</a:t>
            </a:r>
          </a:p>
          <a:p>
            <a:pPr algn="ctr">
              <a:defRPr/>
            </a:pPr>
            <a:r>
              <a:rPr lang="en-US" sz="1600" dirty="0">
                <a:latin typeface="Tahoma" pitchFamily="34" charset="0"/>
                <a:ea typeface="+mn-ea"/>
                <a:cs typeface="+mn-cs"/>
              </a:rPr>
              <a:t>Selection</a:t>
            </a:r>
            <a:endParaRPr lang="el-GR" sz="1600" dirty="0"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109" name="AutoShape 63"/>
          <p:cNvSpPr>
            <a:spLocks noChangeArrowheads="1"/>
          </p:cNvSpPr>
          <p:nvPr/>
        </p:nvSpPr>
        <p:spPr bwMode="auto">
          <a:xfrm>
            <a:off x="4141216" y="4581054"/>
            <a:ext cx="1066800" cy="6096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rgbClr val="4D4D4D"/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1600" dirty="0">
                <a:latin typeface="Tahoma" pitchFamily="34" charset="0"/>
                <a:ea typeface="+mn-ea"/>
                <a:cs typeface="+mn-cs"/>
              </a:rPr>
              <a:t>Profile</a:t>
            </a:r>
          </a:p>
          <a:p>
            <a:pPr algn="ctr">
              <a:defRPr/>
            </a:pPr>
            <a:r>
              <a:rPr lang="en-US" sz="1600" dirty="0">
                <a:latin typeface="Tahoma" pitchFamily="34" charset="0"/>
                <a:ea typeface="+mn-ea"/>
                <a:cs typeface="+mn-cs"/>
              </a:rPr>
              <a:t>Selection</a:t>
            </a:r>
            <a:endParaRPr lang="el-GR" sz="1600" dirty="0">
              <a:latin typeface="Tahoma" pitchFamily="34" charset="0"/>
              <a:ea typeface="+mn-ea"/>
              <a:cs typeface="+mn-cs"/>
            </a:endParaRPr>
          </a:p>
        </p:txBody>
      </p:sp>
      <p:cxnSp>
        <p:nvCxnSpPr>
          <p:cNvPr id="110" name="Straight Arrow Connector 52"/>
          <p:cNvCxnSpPr>
            <a:cxnSpLocks noChangeShapeType="1"/>
            <a:stCxn id="88" idx="2"/>
            <a:endCxn id="65" idx="3"/>
          </p:cNvCxnSpPr>
          <p:nvPr/>
        </p:nvCxnSpPr>
        <p:spPr bwMode="auto">
          <a:xfrm flipH="1">
            <a:off x="6538341" y="2036291"/>
            <a:ext cx="974725" cy="10146"/>
          </a:xfrm>
          <a:prstGeom prst="straightConnector1">
            <a:avLst/>
          </a:prstGeom>
          <a:noFill/>
          <a:ln w="28575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1" name="AutoShape 57"/>
          <p:cNvSpPr>
            <a:spLocks noChangeArrowheads="1"/>
          </p:cNvSpPr>
          <p:nvPr/>
        </p:nvSpPr>
        <p:spPr bwMode="auto">
          <a:xfrm>
            <a:off x="7440041" y="1696566"/>
            <a:ext cx="1296988" cy="914400"/>
          </a:xfrm>
          <a:prstGeom prst="can">
            <a:avLst>
              <a:gd name="adj" fmla="val 2878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/>
              <a:t>Behavior</a:t>
            </a:r>
          </a:p>
          <a:p>
            <a:pPr algn="ctr"/>
            <a:r>
              <a:rPr lang="en-US" sz="1600"/>
              <a:t>Observations</a:t>
            </a:r>
            <a:endParaRPr lang="el-GR" sz="1600"/>
          </a:p>
        </p:txBody>
      </p:sp>
      <p:sp>
        <p:nvSpPr>
          <p:cNvPr id="112" name="AutoShape 63"/>
          <p:cNvSpPr>
            <a:spLocks noChangeArrowheads="1"/>
          </p:cNvSpPr>
          <p:nvPr/>
        </p:nvSpPr>
        <p:spPr bwMode="auto">
          <a:xfrm>
            <a:off x="4219004" y="3226916"/>
            <a:ext cx="2266950" cy="120967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rgbClr val="4D4D4D"/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1600" dirty="0">
                <a:latin typeface="Tahoma" pitchFamily="34" charset="0"/>
                <a:ea typeface="+mn-ea"/>
                <a:cs typeface="+mn-cs"/>
              </a:rPr>
              <a:t>Application</a:t>
            </a:r>
            <a:br>
              <a:rPr lang="en-US" sz="1600" dirty="0">
                <a:latin typeface="Tahoma" pitchFamily="34" charset="0"/>
                <a:ea typeface="+mn-ea"/>
                <a:cs typeface="+mn-cs"/>
              </a:rPr>
            </a:br>
            <a:r>
              <a:rPr lang="en-US" sz="1600" dirty="0">
                <a:latin typeface="Tahoma" pitchFamily="34" charset="0"/>
                <a:ea typeface="+mn-ea"/>
                <a:cs typeface="+mn-cs"/>
              </a:rPr>
              <a:t>Adaptations</a:t>
            </a:r>
            <a:endParaRPr lang="el-GR" sz="1600" dirty="0"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113" name="Rectangle 112"/>
          <p:cNvSpPr>
            <a:spLocks noChangeArrowheads="1"/>
          </p:cNvSpPr>
          <p:nvPr/>
        </p:nvSpPr>
        <p:spPr bwMode="auto">
          <a:xfrm>
            <a:off x="7297166" y="4374679"/>
            <a:ext cx="1676400" cy="1143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rgbClr val="4D4D4D"/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1600" dirty="0">
                <a:ea typeface="+mn-ea"/>
                <a:cs typeface="+mn-cs"/>
              </a:rPr>
              <a:t>Info Systems </a:t>
            </a:r>
            <a:br>
              <a:rPr lang="en-US" sz="1600" dirty="0">
                <a:ea typeface="+mn-ea"/>
                <a:cs typeface="+mn-cs"/>
              </a:rPr>
            </a:br>
            <a:r>
              <a:rPr lang="en-US" sz="1600" dirty="0">
                <a:ea typeface="+mn-ea"/>
                <a:cs typeface="+mn-cs"/>
              </a:rPr>
              <a:t>&amp; Applications</a:t>
            </a:r>
            <a:endParaRPr lang="el-GR" sz="1600" dirty="0">
              <a:ea typeface="+mn-ea"/>
              <a:cs typeface="+mn-cs"/>
            </a:endParaRPr>
          </a:p>
        </p:txBody>
      </p:sp>
      <p:cxnSp>
        <p:nvCxnSpPr>
          <p:cNvPr id="114" name="Straight Connector 113"/>
          <p:cNvCxnSpPr/>
          <p:nvPr/>
        </p:nvCxnSpPr>
        <p:spPr>
          <a:xfrm rot="5400000">
            <a:off x="2519958" y="3392810"/>
            <a:ext cx="5256212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TextBox 147"/>
          <p:cNvSpPr txBox="1">
            <a:spLocks noChangeArrowheads="1"/>
          </p:cNvSpPr>
          <p:nvPr/>
        </p:nvSpPr>
        <p:spPr bwMode="auto">
          <a:xfrm>
            <a:off x="5527365" y="929804"/>
            <a:ext cx="264909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9pPr>
          </a:lstStyle>
          <a:p>
            <a:pPr algn="ctr" eaLnBrk="1" hangingPunct="1"/>
            <a:r>
              <a:rPr lang="en-US" sz="1800" dirty="0"/>
              <a:t>Application Environment</a:t>
            </a:r>
            <a:endParaRPr lang="el-GR" sz="1800" dirty="0"/>
          </a:p>
        </p:txBody>
      </p:sp>
      <p:sp>
        <p:nvSpPr>
          <p:cNvPr id="116" name="TextBox 149"/>
          <p:cNvSpPr txBox="1">
            <a:spLocks noChangeArrowheads="1"/>
          </p:cNvSpPr>
          <p:nvPr/>
        </p:nvSpPr>
        <p:spPr bwMode="auto">
          <a:xfrm>
            <a:off x="2924892" y="929804"/>
            <a:ext cx="187702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9pPr>
          </a:lstStyle>
          <a:p>
            <a:pPr algn="ctr" eaLnBrk="1" hangingPunct="1"/>
            <a:r>
              <a:rPr lang="en-US" sz="1800" dirty="0" smtClean="0"/>
              <a:t>Generic </a:t>
            </a:r>
            <a:r>
              <a:rPr lang="en-US" sz="1800" dirty="0"/>
              <a:t>Platform</a:t>
            </a:r>
            <a:endParaRPr lang="el-GR" sz="1800" dirty="0"/>
          </a:p>
        </p:txBody>
      </p:sp>
      <p:cxnSp>
        <p:nvCxnSpPr>
          <p:cNvPr id="117" name="Elbow Connector 116"/>
          <p:cNvCxnSpPr>
            <a:stCxn id="113" idx="0"/>
          </p:cNvCxnSpPr>
          <p:nvPr/>
        </p:nvCxnSpPr>
        <p:spPr>
          <a:xfrm rot="16200000" flipV="1">
            <a:off x="7171753" y="3411067"/>
            <a:ext cx="296863" cy="1630362"/>
          </a:xfrm>
          <a:prstGeom prst="bentConnector2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Elbow Connector 62"/>
          <p:cNvCxnSpPr>
            <a:stCxn id="83" idx="0"/>
          </p:cNvCxnSpPr>
          <p:nvPr/>
        </p:nvCxnSpPr>
        <p:spPr>
          <a:xfrm rot="16200000" flipV="1">
            <a:off x="7243985" y="3337247"/>
            <a:ext cx="293688" cy="1628775"/>
          </a:xfrm>
          <a:prstGeom prst="bentConnector2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Elbow Connector 118"/>
          <p:cNvCxnSpPr>
            <a:endCxn id="108" idx="3"/>
          </p:cNvCxnSpPr>
          <p:nvPr/>
        </p:nvCxnSpPr>
        <p:spPr>
          <a:xfrm rot="16200000" flipH="1">
            <a:off x="5061966" y="4595341"/>
            <a:ext cx="377825" cy="60325"/>
          </a:xfrm>
          <a:prstGeom prst="bentConnector4">
            <a:avLst>
              <a:gd name="adj1" fmla="val 9555"/>
              <a:gd name="adj2" fmla="val 487248"/>
            </a:avLst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3419872" y="908720"/>
            <a:ext cx="3960440" cy="2232248"/>
          </a:xfrm>
          <a:prstGeom prst="rect">
            <a:avLst/>
          </a:prstGeom>
          <a:solidFill>
            <a:schemeClr val="accent1">
              <a:alpha val="92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spcBef>
                <a:spcPts val="600"/>
              </a:spcBef>
              <a:buFont typeface="Arial"/>
              <a:buChar char="•"/>
            </a:pPr>
            <a:r>
              <a:rPr lang="en-US" sz="2000" b="1" dirty="0" smtClean="0"/>
              <a:t>Data mining</a:t>
            </a:r>
          </a:p>
          <a:p>
            <a:pPr marL="285750" indent="-285750">
              <a:spcBef>
                <a:spcPts val="600"/>
              </a:spcBef>
              <a:buFont typeface="Arial"/>
              <a:buChar char="•"/>
            </a:pPr>
            <a:r>
              <a:rPr lang="en-US" sz="2000" b="1" dirty="0" smtClean="0"/>
              <a:t>Text analytics</a:t>
            </a:r>
          </a:p>
          <a:p>
            <a:pPr marL="285750" indent="-285750">
              <a:spcBef>
                <a:spcPts val="600"/>
              </a:spcBef>
              <a:buFont typeface="Arial"/>
              <a:buChar char="•"/>
            </a:pPr>
            <a:r>
              <a:rPr lang="en-US" sz="2000" b="1" dirty="0" smtClean="0"/>
              <a:t>Stream analytics</a:t>
            </a:r>
          </a:p>
          <a:p>
            <a:pPr marL="285750" indent="-285750">
              <a:spcBef>
                <a:spcPts val="600"/>
              </a:spcBef>
              <a:buFont typeface="Arial"/>
              <a:buChar char="•"/>
            </a:pPr>
            <a:r>
              <a:rPr lang="en-US" sz="2000" b="1" dirty="0" smtClean="0"/>
              <a:t>…</a:t>
            </a:r>
          </a:p>
          <a:p>
            <a:pPr>
              <a:spcBef>
                <a:spcPts val="600"/>
              </a:spcBef>
            </a:pPr>
            <a:endParaRPr lang="en-US" dirty="0"/>
          </a:p>
        </p:txBody>
      </p:sp>
      <p:sp>
        <p:nvSpPr>
          <p:cNvPr id="120" name="Rectangle 119"/>
          <p:cNvSpPr/>
          <p:nvPr/>
        </p:nvSpPr>
        <p:spPr>
          <a:xfrm>
            <a:off x="179512" y="1196752"/>
            <a:ext cx="3960440" cy="2304256"/>
          </a:xfrm>
          <a:prstGeom prst="rect">
            <a:avLst/>
          </a:prstGeom>
          <a:solidFill>
            <a:schemeClr val="accent1">
              <a:alpha val="92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spcBef>
                <a:spcPts val="600"/>
              </a:spcBef>
              <a:buFont typeface="Arial"/>
              <a:buChar char="•"/>
            </a:pPr>
            <a:r>
              <a:rPr lang="en-US" sz="2000" b="1" dirty="0" smtClean="0">
                <a:solidFill>
                  <a:srgbClr val="FFFF00"/>
                </a:solidFill>
              </a:rPr>
              <a:t>Path computations</a:t>
            </a:r>
          </a:p>
          <a:p>
            <a:pPr marL="285750" indent="-285750">
              <a:spcBef>
                <a:spcPts val="600"/>
              </a:spcBef>
              <a:buFont typeface="Arial"/>
              <a:buChar char="•"/>
            </a:pPr>
            <a:r>
              <a:rPr lang="en-US" sz="2000" b="1" dirty="0" smtClean="0"/>
              <a:t>Link prediction</a:t>
            </a:r>
          </a:p>
          <a:p>
            <a:pPr marL="285750" indent="-285750">
              <a:spcBef>
                <a:spcPts val="600"/>
              </a:spcBef>
              <a:buFont typeface="Arial"/>
              <a:buChar char="•"/>
            </a:pPr>
            <a:r>
              <a:rPr lang="en-US" sz="2000" b="1" dirty="0" err="1" smtClean="0"/>
              <a:t>Datalog</a:t>
            </a:r>
            <a:r>
              <a:rPr lang="en-US" sz="2000" b="1" dirty="0" smtClean="0"/>
              <a:t> + functions</a:t>
            </a:r>
          </a:p>
          <a:p>
            <a:pPr marL="285750" indent="-285750">
              <a:spcBef>
                <a:spcPts val="600"/>
              </a:spcBef>
              <a:buFont typeface="Arial"/>
              <a:buChar char="•"/>
            </a:pPr>
            <a:r>
              <a:rPr lang="en-US" sz="2000" b="1" dirty="0" smtClean="0"/>
              <a:t>…</a:t>
            </a:r>
          </a:p>
          <a:p>
            <a:pPr>
              <a:spcBef>
                <a:spcPts val="600"/>
              </a:spcBef>
            </a:pPr>
            <a:endParaRPr lang="en-US" dirty="0"/>
          </a:p>
        </p:txBody>
      </p:sp>
      <p:sp>
        <p:nvSpPr>
          <p:cNvPr id="121" name="Rectangle 120"/>
          <p:cNvSpPr/>
          <p:nvPr/>
        </p:nvSpPr>
        <p:spPr>
          <a:xfrm>
            <a:off x="107504" y="3212976"/>
            <a:ext cx="3960440" cy="2520280"/>
          </a:xfrm>
          <a:prstGeom prst="rect">
            <a:avLst/>
          </a:prstGeom>
          <a:solidFill>
            <a:schemeClr val="accent1">
              <a:alpha val="92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spcBef>
                <a:spcPts val="600"/>
              </a:spcBef>
              <a:buFont typeface="Arial"/>
              <a:buChar char="•"/>
            </a:pPr>
            <a:r>
              <a:rPr lang="en-US" sz="2000" b="1" dirty="0" smtClean="0">
                <a:solidFill>
                  <a:srgbClr val="FFFF00"/>
                </a:solidFill>
              </a:rPr>
              <a:t>Graph DBs</a:t>
            </a:r>
          </a:p>
          <a:p>
            <a:pPr marL="285750" indent="-285750">
              <a:spcBef>
                <a:spcPts val="600"/>
              </a:spcBef>
              <a:buFont typeface="Arial"/>
              <a:buChar char="•"/>
            </a:pPr>
            <a:r>
              <a:rPr lang="en-US" sz="2000" b="1" dirty="0"/>
              <a:t>User / Context </a:t>
            </a:r>
            <a:r>
              <a:rPr lang="en-US" sz="2000" b="1" dirty="0" smtClean="0"/>
              <a:t>modeling</a:t>
            </a:r>
          </a:p>
          <a:p>
            <a:pPr marL="285750" indent="-285750">
              <a:spcBef>
                <a:spcPts val="600"/>
              </a:spcBef>
              <a:buFont typeface="Arial"/>
              <a:buChar char="•"/>
            </a:pPr>
            <a:r>
              <a:rPr lang="en-US" sz="2000" b="1" dirty="0" smtClean="0"/>
              <a:t>Spatiotemporal data</a:t>
            </a:r>
          </a:p>
          <a:p>
            <a:pPr marL="285750" indent="-285750">
              <a:spcBef>
                <a:spcPts val="600"/>
              </a:spcBef>
              <a:buFont typeface="Arial"/>
              <a:buChar char="•"/>
            </a:pPr>
            <a:r>
              <a:rPr lang="en-US" sz="2000" b="1" dirty="0" smtClean="0"/>
              <a:t>…</a:t>
            </a:r>
          </a:p>
          <a:p>
            <a:pPr>
              <a:spcBef>
                <a:spcPts val="600"/>
              </a:spcBef>
            </a:pPr>
            <a:endParaRPr lang="en-US" dirty="0"/>
          </a:p>
        </p:txBody>
      </p:sp>
      <p:sp>
        <p:nvSpPr>
          <p:cNvPr id="122" name="Rectangle 121"/>
          <p:cNvSpPr/>
          <p:nvPr/>
        </p:nvSpPr>
        <p:spPr>
          <a:xfrm>
            <a:off x="3347864" y="2780928"/>
            <a:ext cx="3960440" cy="2952328"/>
          </a:xfrm>
          <a:prstGeom prst="rect">
            <a:avLst/>
          </a:prstGeom>
          <a:solidFill>
            <a:schemeClr val="accent1">
              <a:alpha val="92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spcBef>
                <a:spcPts val="600"/>
              </a:spcBef>
              <a:buFont typeface="Arial"/>
              <a:buChar char="•"/>
            </a:pPr>
            <a:r>
              <a:rPr lang="en-US" sz="2000" b="1" dirty="0" smtClean="0">
                <a:solidFill>
                  <a:srgbClr val="FFFF00"/>
                </a:solidFill>
              </a:rPr>
              <a:t>Similarity search</a:t>
            </a:r>
          </a:p>
          <a:p>
            <a:pPr marL="285750" indent="-285750">
              <a:spcBef>
                <a:spcPts val="600"/>
              </a:spcBef>
              <a:buFont typeface="Arial"/>
              <a:buChar char="•"/>
            </a:pPr>
            <a:r>
              <a:rPr lang="en-US" sz="2000" b="1" dirty="0" smtClean="0"/>
              <a:t>Pattern recognition</a:t>
            </a:r>
          </a:p>
          <a:p>
            <a:pPr marL="285750" indent="-285750">
              <a:spcBef>
                <a:spcPts val="600"/>
              </a:spcBef>
              <a:buFont typeface="Arial"/>
              <a:buChar char="•"/>
            </a:pPr>
            <a:r>
              <a:rPr lang="en-US" sz="2000" b="1" dirty="0" smtClean="0"/>
              <a:t>Dynamicity</a:t>
            </a:r>
          </a:p>
          <a:p>
            <a:pPr marL="285750" indent="-285750">
              <a:spcBef>
                <a:spcPts val="600"/>
              </a:spcBef>
              <a:buFont typeface="Arial"/>
              <a:buChar char="•"/>
            </a:pPr>
            <a:r>
              <a:rPr lang="en-US" sz="2000" b="1" dirty="0" smtClean="0"/>
              <a:t>…</a:t>
            </a:r>
          </a:p>
          <a:p>
            <a:pPr>
              <a:spcBef>
                <a:spcPts val="60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57312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1" grpId="1" animBg="1"/>
      <p:bldP spid="120" grpId="0" animBg="1"/>
      <p:bldP spid="120" grpId="1" animBg="1"/>
      <p:bldP spid="121" grpId="0" animBg="1"/>
      <p:bldP spid="121" grpId="1" animBg="1"/>
      <p:bldP spid="12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51520" y="274638"/>
            <a:ext cx="8229600" cy="778098"/>
          </a:xfrm>
        </p:spPr>
        <p:txBody>
          <a:bodyPr>
            <a:normAutofit/>
          </a:bodyPr>
          <a:lstStyle/>
          <a:p>
            <a:r>
              <a:rPr lang="en-US" dirty="0" smtClean="0"/>
              <a:t>Profile Derivation-Path Comps</a:t>
            </a:r>
            <a:endParaRPr lang="el-GR" dirty="0"/>
          </a:p>
        </p:txBody>
      </p:sp>
      <p:cxnSp>
        <p:nvCxnSpPr>
          <p:cNvPr id="50" name="Elbow Connector 49"/>
          <p:cNvCxnSpPr>
            <a:cxnSpLocks noChangeShapeType="1"/>
          </p:cNvCxnSpPr>
          <p:nvPr/>
        </p:nvCxnSpPr>
        <p:spPr bwMode="auto">
          <a:xfrm flipV="1">
            <a:off x="1636588" y="1697385"/>
            <a:ext cx="4140200" cy="2565400"/>
          </a:xfrm>
          <a:prstGeom prst="bentConnector3">
            <a:avLst>
              <a:gd name="adj1" fmla="val -611"/>
            </a:avLst>
          </a:prstGeom>
          <a:noFill/>
          <a:ln w="38100">
            <a:solidFill>
              <a:srgbClr val="A6A6A6"/>
            </a:solidFill>
            <a:prstDash val="lgDash"/>
            <a:miter lim="800000"/>
            <a:headEnd/>
            <a:tailEnd type="arrow" w="med" len="med"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" name="TextBox 50"/>
          <p:cNvSpPr txBox="1">
            <a:spLocks noChangeArrowheads="1"/>
          </p:cNvSpPr>
          <p:nvPr/>
        </p:nvSpPr>
        <p:spPr bwMode="auto">
          <a:xfrm>
            <a:off x="3327276" y="3848448"/>
            <a:ext cx="11128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likes 0.3</a:t>
            </a:r>
            <a:endParaRPr lang="el-GR"/>
          </a:p>
        </p:txBody>
      </p:sp>
      <p:sp>
        <p:nvSpPr>
          <p:cNvPr id="52" name="TextBox 51"/>
          <p:cNvSpPr txBox="1">
            <a:spLocks noChangeArrowheads="1"/>
          </p:cNvSpPr>
          <p:nvPr/>
        </p:nvSpPr>
        <p:spPr bwMode="auto">
          <a:xfrm>
            <a:off x="2947863" y="1268760"/>
            <a:ext cx="8810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likes ?</a:t>
            </a:r>
            <a:endParaRPr lang="el-GR"/>
          </a:p>
        </p:txBody>
      </p:sp>
      <p:sp>
        <p:nvSpPr>
          <p:cNvPr id="53" name="TextBox 52"/>
          <p:cNvSpPr txBox="1">
            <a:spLocks noChangeArrowheads="1"/>
          </p:cNvSpPr>
          <p:nvPr/>
        </p:nvSpPr>
        <p:spPr bwMode="auto">
          <a:xfrm>
            <a:off x="4541713" y="2345085"/>
            <a:ext cx="10493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003399"/>
                </a:solidFill>
              </a:rPr>
              <a:t>director</a:t>
            </a:r>
            <a:endParaRPr lang="el-GR">
              <a:solidFill>
                <a:srgbClr val="003399"/>
              </a:solidFill>
            </a:endParaRPr>
          </a:p>
        </p:txBody>
      </p:sp>
      <p:sp>
        <p:nvSpPr>
          <p:cNvPr id="54" name="Oval 53"/>
          <p:cNvSpPr>
            <a:spLocks noChangeArrowheads="1"/>
          </p:cNvSpPr>
          <p:nvPr/>
        </p:nvSpPr>
        <p:spPr bwMode="auto">
          <a:xfrm>
            <a:off x="1509588" y="4402485"/>
            <a:ext cx="254000" cy="241300"/>
          </a:xfrm>
          <a:prstGeom prst="ellipse">
            <a:avLst/>
          </a:prstGeom>
          <a:solidFill>
            <a:srgbClr val="C00000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" name="Oval 54"/>
          <p:cNvSpPr>
            <a:spLocks noChangeArrowheads="1"/>
          </p:cNvSpPr>
          <p:nvPr/>
        </p:nvSpPr>
        <p:spPr bwMode="auto">
          <a:xfrm>
            <a:off x="5865688" y="1659285"/>
            <a:ext cx="254000" cy="241300"/>
          </a:xfrm>
          <a:prstGeom prst="ellipse">
            <a:avLst/>
          </a:prstGeom>
          <a:solidFill>
            <a:srgbClr val="003399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" name="TextBox 55"/>
          <p:cNvSpPr txBox="1">
            <a:spLocks noChangeArrowheads="1"/>
          </p:cNvSpPr>
          <p:nvPr/>
        </p:nvSpPr>
        <p:spPr bwMode="auto">
          <a:xfrm>
            <a:off x="6164138" y="1481485"/>
            <a:ext cx="9080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003399"/>
                </a:solidFill>
              </a:rPr>
              <a:t>Avatar</a:t>
            </a:r>
            <a:endParaRPr lang="el-GR">
              <a:solidFill>
                <a:srgbClr val="003399"/>
              </a:solidFill>
            </a:endParaRPr>
          </a:p>
        </p:txBody>
      </p:sp>
      <p:sp>
        <p:nvSpPr>
          <p:cNvPr id="57" name="Oval 56"/>
          <p:cNvSpPr>
            <a:spLocks noChangeArrowheads="1"/>
          </p:cNvSpPr>
          <p:nvPr/>
        </p:nvSpPr>
        <p:spPr bwMode="auto">
          <a:xfrm>
            <a:off x="4849688" y="4021485"/>
            <a:ext cx="254000" cy="241300"/>
          </a:xfrm>
          <a:prstGeom prst="ellipse">
            <a:avLst/>
          </a:prstGeom>
          <a:solidFill>
            <a:srgbClr val="003399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" name="TextBox 57"/>
          <p:cNvSpPr txBox="1">
            <a:spLocks noChangeArrowheads="1"/>
          </p:cNvSpPr>
          <p:nvPr/>
        </p:nvSpPr>
        <p:spPr bwMode="auto">
          <a:xfrm>
            <a:off x="5089401" y="3894485"/>
            <a:ext cx="14589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003399"/>
                </a:solidFill>
              </a:rPr>
              <a:t>J. Cameron</a:t>
            </a:r>
            <a:endParaRPr lang="el-GR">
              <a:solidFill>
                <a:srgbClr val="003399"/>
              </a:solidFill>
            </a:endParaRPr>
          </a:p>
        </p:txBody>
      </p:sp>
      <p:cxnSp>
        <p:nvCxnSpPr>
          <p:cNvPr id="59" name="Straight Arrow Connector 58"/>
          <p:cNvCxnSpPr>
            <a:cxnSpLocks noChangeShapeType="1"/>
          </p:cNvCxnSpPr>
          <p:nvPr/>
        </p:nvCxnSpPr>
        <p:spPr bwMode="auto">
          <a:xfrm rot="5400000" flipH="1" flipV="1">
            <a:off x="4487738" y="2427635"/>
            <a:ext cx="1879600" cy="927100"/>
          </a:xfrm>
          <a:prstGeom prst="straightConnector1">
            <a:avLst/>
          </a:prstGeom>
          <a:noFill/>
          <a:ln w="57150">
            <a:solidFill>
              <a:srgbClr val="003399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0" name="TextBox 59"/>
          <p:cNvSpPr txBox="1">
            <a:spLocks noChangeArrowheads="1"/>
          </p:cNvSpPr>
          <p:nvPr/>
        </p:nvSpPr>
        <p:spPr bwMode="auto">
          <a:xfrm>
            <a:off x="6707063" y="2789585"/>
            <a:ext cx="7572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003399"/>
                </a:solidFill>
              </a:rPr>
              <a:t>actor</a:t>
            </a:r>
            <a:endParaRPr lang="el-GR">
              <a:solidFill>
                <a:srgbClr val="003399"/>
              </a:solidFill>
            </a:endParaRPr>
          </a:p>
        </p:txBody>
      </p:sp>
      <p:sp>
        <p:nvSpPr>
          <p:cNvPr id="61" name="Oval 60"/>
          <p:cNvSpPr>
            <a:spLocks noChangeArrowheads="1"/>
          </p:cNvSpPr>
          <p:nvPr/>
        </p:nvSpPr>
        <p:spPr bwMode="auto">
          <a:xfrm>
            <a:off x="6783263" y="4338985"/>
            <a:ext cx="254000" cy="241300"/>
          </a:xfrm>
          <a:prstGeom prst="ellipse">
            <a:avLst/>
          </a:prstGeom>
          <a:solidFill>
            <a:srgbClr val="003399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62" name="Straight Arrow Connector 61"/>
          <p:cNvCxnSpPr>
            <a:cxnSpLocks noChangeShapeType="1"/>
          </p:cNvCxnSpPr>
          <p:nvPr/>
        </p:nvCxnSpPr>
        <p:spPr bwMode="auto">
          <a:xfrm rot="16200000" flipV="1">
            <a:off x="5319588" y="2713385"/>
            <a:ext cx="2273300" cy="800100"/>
          </a:xfrm>
          <a:prstGeom prst="straightConnector1">
            <a:avLst/>
          </a:prstGeom>
          <a:noFill/>
          <a:ln w="57150">
            <a:solidFill>
              <a:srgbClr val="003399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0" name="Straight Arrow Connector 69"/>
          <p:cNvCxnSpPr/>
          <p:nvPr/>
        </p:nvCxnSpPr>
        <p:spPr bwMode="auto">
          <a:xfrm flipV="1">
            <a:off x="1903288" y="4161185"/>
            <a:ext cx="2832100" cy="27940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1" name="TextBox 70"/>
          <p:cNvSpPr txBox="1">
            <a:spLocks noChangeArrowheads="1"/>
          </p:cNvSpPr>
          <p:nvPr/>
        </p:nvSpPr>
        <p:spPr bwMode="auto">
          <a:xfrm>
            <a:off x="3744416" y="4384551"/>
            <a:ext cx="11064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/>
              <a:t>likes 0.9</a:t>
            </a:r>
            <a:endParaRPr lang="el-GR" dirty="0"/>
          </a:p>
        </p:txBody>
      </p:sp>
      <p:cxnSp>
        <p:nvCxnSpPr>
          <p:cNvPr id="72" name="Straight Arrow Connector 71"/>
          <p:cNvCxnSpPr/>
          <p:nvPr/>
        </p:nvCxnSpPr>
        <p:spPr bwMode="auto">
          <a:xfrm>
            <a:off x="1928688" y="4478685"/>
            <a:ext cx="4775200" cy="1588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3" name="Straight Arrow Connector 72"/>
          <p:cNvCxnSpPr>
            <a:endCxn id="53" idx="2"/>
          </p:cNvCxnSpPr>
          <p:nvPr/>
        </p:nvCxnSpPr>
        <p:spPr bwMode="auto">
          <a:xfrm flipV="1">
            <a:off x="1788988" y="2745135"/>
            <a:ext cx="3278188" cy="156845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arrow"/>
          </a:ln>
          <a:effectLst/>
        </p:spPr>
      </p:cxnSp>
      <p:cxnSp>
        <p:nvCxnSpPr>
          <p:cNvPr id="74" name="Straight Arrow Connector 73"/>
          <p:cNvCxnSpPr>
            <a:endCxn id="60" idx="1"/>
          </p:cNvCxnSpPr>
          <p:nvPr/>
        </p:nvCxnSpPr>
        <p:spPr bwMode="auto">
          <a:xfrm flipV="1">
            <a:off x="1776288" y="2989610"/>
            <a:ext cx="4930775" cy="1362075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arrow"/>
          </a:ln>
          <a:effectLst/>
        </p:spPr>
      </p:cxnSp>
      <p:sp>
        <p:nvSpPr>
          <p:cNvPr id="75" name="TextBox 74"/>
          <p:cNvSpPr txBox="1">
            <a:spLocks noChangeArrowheads="1"/>
          </p:cNvSpPr>
          <p:nvPr/>
        </p:nvSpPr>
        <p:spPr bwMode="auto">
          <a:xfrm>
            <a:off x="2292226" y="3162648"/>
            <a:ext cx="14811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matters 0.8</a:t>
            </a:r>
            <a:endParaRPr lang="el-GR"/>
          </a:p>
        </p:txBody>
      </p:sp>
      <p:sp>
        <p:nvSpPr>
          <p:cNvPr id="76" name="TextBox 75"/>
          <p:cNvSpPr txBox="1">
            <a:spLocks noChangeArrowheads="1"/>
          </p:cNvSpPr>
          <p:nvPr/>
        </p:nvSpPr>
        <p:spPr bwMode="auto">
          <a:xfrm>
            <a:off x="3744416" y="3272433"/>
            <a:ext cx="14811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matters 0.1</a:t>
            </a:r>
            <a:endParaRPr lang="el-GR"/>
          </a:p>
        </p:txBody>
      </p:sp>
      <p:sp>
        <p:nvSpPr>
          <p:cNvPr id="77" name="TextBox 76"/>
          <p:cNvSpPr txBox="1">
            <a:spLocks noChangeArrowheads="1"/>
          </p:cNvSpPr>
          <p:nvPr/>
        </p:nvSpPr>
        <p:spPr bwMode="auto">
          <a:xfrm>
            <a:off x="776163" y="4453285"/>
            <a:ext cx="7381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C00000"/>
                </a:solidFill>
              </a:rPr>
              <a:t>Mary</a:t>
            </a:r>
            <a:endParaRPr lang="el-GR">
              <a:solidFill>
                <a:srgbClr val="C00000"/>
              </a:solidFill>
            </a:endParaRPr>
          </a:p>
        </p:txBody>
      </p:sp>
      <p:sp>
        <p:nvSpPr>
          <p:cNvPr id="78" name="TextBox 77"/>
          <p:cNvSpPr txBox="1">
            <a:spLocks noChangeArrowheads="1"/>
          </p:cNvSpPr>
          <p:nvPr/>
        </p:nvSpPr>
        <p:spPr bwMode="auto">
          <a:xfrm>
            <a:off x="2952626" y="1268760"/>
            <a:ext cx="12525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likes 0.37</a:t>
            </a:r>
            <a:endParaRPr lang="el-GR"/>
          </a:p>
        </p:txBody>
      </p:sp>
      <p:sp>
        <p:nvSpPr>
          <p:cNvPr id="79" name="Freeform 78"/>
          <p:cNvSpPr>
            <a:spLocks/>
          </p:cNvSpPr>
          <p:nvPr/>
        </p:nvSpPr>
        <p:spPr bwMode="auto">
          <a:xfrm>
            <a:off x="1877888" y="2091085"/>
            <a:ext cx="4108450" cy="2844800"/>
          </a:xfrm>
          <a:custGeom>
            <a:avLst/>
            <a:gdLst>
              <a:gd name="T0" fmla="*/ 0 w 4108450"/>
              <a:gd name="T1" fmla="*/ 2438400 h 2844800"/>
              <a:gd name="T2" fmla="*/ 3429000 w 4108450"/>
              <a:gd name="T3" fmla="*/ 2438400 h 2844800"/>
              <a:gd name="T4" fmla="*/ 4076700 w 4108450"/>
              <a:gd name="T5" fmla="*/ 0 h 2844800"/>
              <a:gd name="T6" fmla="*/ 4076700 w 4108450"/>
              <a:gd name="T7" fmla="*/ 0 h 2844800"/>
              <a:gd name="T8" fmla="*/ 4076700 w 4108450"/>
              <a:gd name="T9" fmla="*/ 25400 h 28448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108450" h="2844800">
                <a:moveTo>
                  <a:pt x="0" y="2438400"/>
                </a:moveTo>
                <a:cubicBezTo>
                  <a:pt x="1374775" y="2641600"/>
                  <a:pt x="2749550" y="2844800"/>
                  <a:pt x="3429000" y="2438400"/>
                </a:cubicBezTo>
                <a:cubicBezTo>
                  <a:pt x="4108450" y="2032000"/>
                  <a:pt x="4076700" y="0"/>
                  <a:pt x="4076700" y="0"/>
                </a:cubicBezTo>
                <a:lnTo>
                  <a:pt x="4076700" y="25400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" name="Oval 103"/>
          <p:cNvSpPr>
            <a:spLocks noChangeArrowheads="1"/>
          </p:cNvSpPr>
          <p:nvPr/>
        </p:nvSpPr>
        <p:spPr bwMode="auto">
          <a:xfrm>
            <a:off x="5760640" y="5720705"/>
            <a:ext cx="254000" cy="241300"/>
          </a:xfrm>
          <a:prstGeom prst="ellipse">
            <a:avLst/>
          </a:prstGeom>
          <a:solidFill>
            <a:srgbClr val="C00000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5" name="TextBox 104"/>
          <p:cNvSpPr txBox="1">
            <a:spLocks noChangeArrowheads="1"/>
          </p:cNvSpPr>
          <p:nvPr/>
        </p:nvSpPr>
        <p:spPr bwMode="auto">
          <a:xfrm>
            <a:off x="5832648" y="4928617"/>
            <a:ext cx="11064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likes 0.9</a:t>
            </a:r>
            <a:endParaRPr lang="el-GR"/>
          </a:p>
        </p:txBody>
      </p:sp>
      <p:cxnSp>
        <p:nvCxnSpPr>
          <p:cNvPr id="106" name="Straight Arrow Connector 105"/>
          <p:cNvCxnSpPr/>
          <p:nvPr/>
        </p:nvCxnSpPr>
        <p:spPr bwMode="auto">
          <a:xfrm flipV="1">
            <a:off x="5904656" y="1976289"/>
            <a:ext cx="72008" cy="3672408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7" name="TextBox 106"/>
          <p:cNvSpPr txBox="1">
            <a:spLocks noChangeArrowheads="1"/>
          </p:cNvSpPr>
          <p:nvPr/>
        </p:nvSpPr>
        <p:spPr bwMode="auto">
          <a:xfrm>
            <a:off x="6192688" y="5648697"/>
            <a:ext cx="7048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C00000"/>
                </a:solidFill>
              </a:rPr>
              <a:t>Jane</a:t>
            </a:r>
            <a:endParaRPr lang="el-GR" dirty="0">
              <a:solidFill>
                <a:srgbClr val="C00000"/>
              </a:solidFill>
            </a:endParaRPr>
          </a:p>
        </p:txBody>
      </p:sp>
      <p:cxnSp>
        <p:nvCxnSpPr>
          <p:cNvPr id="123" name="Straight Arrow Connector 122"/>
          <p:cNvCxnSpPr>
            <a:cxnSpLocks noChangeShapeType="1"/>
            <a:endCxn id="104" idx="1"/>
          </p:cNvCxnSpPr>
          <p:nvPr/>
        </p:nvCxnSpPr>
        <p:spPr bwMode="auto">
          <a:xfrm>
            <a:off x="1800200" y="4640585"/>
            <a:ext cx="3997637" cy="1115458"/>
          </a:xfrm>
          <a:prstGeom prst="straightConnector1">
            <a:avLst/>
          </a:prstGeom>
          <a:noFill/>
          <a:ln w="57150" cmpd="dbl">
            <a:solidFill>
              <a:srgbClr val="C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4" name="TextBox 123"/>
          <p:cNvSpPr txBox="1">
            <a:spLocks noChangeArrowheads="1"/>
          </p:cNvSpPr>
          <p:nvPr/>
        </p:nvSpPr>
        <p:spPr bwMode="auto">
          <a:xfrm>
            <a:off x="2952328" y="5288657"/>
            <a:ext cx="12573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C00000"/>
                </a:solidFill>
              </a:rPr>
              <a:t>trusts 0.9</a:t>
            </a:r>
            <a:endParaRPr lang="el-GR" dirty="0">
              <a:solidFill>
                <a:srgbClr val="C00000"/>
              </a:solidFill>
            </a:endParaRPr>
          </a:p>
        </p:txBody>
      </p:sp>
      <p:sp>
        <p:nvSpPr>
          <p:cNvPr id="126" name="TextBox 125"/>
          <p:cNvSpPr txBox="1">
            <a:spLocks noChangeArrowheads="1"/>
          </p:cNvSpPr>
          <p:nvPr/>
        </p:nvSpPr>
        <p:spPr bwMode="auto">
          <a:xfrm>
            <a:off x="6732463" y="4592985"/>
            <a:ext cx="2232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003399"/>
                </a:solidFill>
              </a:rPr>
              <a:t>Sigourney Weaver</a:t>
            </a:r>
            <a:endParaRPr lang="el-GR" dirty="0">
              <a:solidFill>
                <a:srgbClr val="00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985306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1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9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8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  <p:bldP spid="52" grpId="0"/>
      <p:bldP spid="52" grpId="1"/>
      <p:bldP spid="53" grpId="0"/>
      <p:bldP spid="54" grpId="0" animBg="1"/>
      <p:bldP spid="55" grpId="0" animBg="1"/>
      <p:bldP spid="56" grpId="0"/>
      <p:bldP spid="57" grpId="0" animBg="1"/>
      <p:bldP spid="58" grpId="0"/>
      <p:bldP spid="60" grpId="0"/>
      <p:bldP spid="61" grpId="0" animBg="1"/>
      <p:bldP spid="71" grpId="0"/>
      <p:bldP spid="75" grpId="0"/>
      <p:bldP spid="76" grpId="0"/>
      <p:bldP spid="77" grpId="0"/>
      <p:bldP spid="78" grpId="0"/>
      <p:bldP spid="79" grpId="0" animBg="1"/>
      <p:bldP spid="79" grpId="1" animBg="1"/>
      <p:bldP spid="104" grpId="0" animBg="1"/>
      <p:bldP spid="105" grpId="0"/>
      <p:bldP spid="107" grpId="0"/>
      <p:bldP spid="124" grpId="0"/>
      <p:bldP spid="12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Elasticity</a:t>
            </a:r>
            <a:r>
              <a:rPr lang="en-US" dirty="0" smtClean="0"/>
              <a:t>: Speed </a:t>
            </a:r>
            <a:r>
              <a:rPr lang="en-US" dirty="0" smtClean="0"/>
              <a:t>of completion time reduction when more money is available</a:t>
            </a:r>
            <a:endParaRPr lang="el-G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7504" y="274638"/>
            <a:ext cx="9036496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Parallel Dataflow Execution on Cloud</a:t>
            </a:r>
            <a:endParaRPr lang="el-GR" dirty="0"/>
          </a:p>
        </p:txBody>
      </p:sp>
      <p:pic>
        <p:nvPicPr>
          <p:cNvPr id="6146" name="Picture 2" descr="C:\Users\belief\Desktop\elasticit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2204" y="5543572"/>
            <a:ext cx="4810126" cy="1028700"/>
          </a:xfrm>
          <a:prstGeom prst="rect">
            <a:avLst/>
          </a:prstGeom>
          <a:noFill/>
        </p:spPr>
      </p:pic>
      <p:grpSp>
        <p:nvGrpSpPr>
          <p:cNvPr id="14" name="Group 18"/>
          <p:cNvGrpSpPr/>
          <p:nvPr/>
        </p:nvGrpSpPr>
        <p:grpSpPr>
          <a:xfrm>
            <a:off x="2538398" y="2643182"/>
            <a:ext cx="4165246" cy="2765007"/>
            <a:chOff x="1427168" y="2714620"/>
            <a:chExt cx="5906392" cy="3201587"/>
          </a:xfrm>
        </p:grpSpPr>
        <p:cxnSp>
          <p:nvCxnSpPr>
            <p:cNvPr id="4" name="Straight Arrow Connector 3"/>
            <p:cNvCxnSpPr/>
            <p:nvPr/>
          </p:nvCxnSpPr>
          <p:spPr>
            <a:xfrm>
              <a:off x="2000232" y="5429264"/>
              <a:ext cx="4714908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Arrow Connector 4"/>
            <p:cNvCxnSpPr/>
            <p:nvPr/>
          </p:nvCxnSpPr>
          <p:spPr>
            <a:xfrm rot="16200000" flipV="1">
              <a:off x="857224" y="4276732"/>
              <a:ext cx="2295540" cy="952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Oval 5"/>
            <p:cNvSpPr/>
            <p:nvPr/>
          </p:nvSpPr>
          <p:spPr>
            <a:xfrm>
              <a:off x="1986584" y="5385122"/>
              <a:ext cx="71438" cy="71438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357951" y="5488559"/>
              <a:ext cx="975609" cy="4276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Time</a:t>
              </a:r>
              <a:endParaRPr lang="el-GR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427168" y="2714620"/>
              <a:ext cx="1209738" cy="4276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Money</a:t>
              </a:r>
              <a:endParaRPr lang="el-GR" dirty="0"/>
            </a:p>
          </p:txBody>
        </p:sp>
        <p:sp>
          <p:nvSpPr>
            <p:cNvPr id="9" name="Oval 8"/>
            <p:cNvSpPr/>
            <p:nvPr/>
          </p:nvSpPr>
          <p:spPr>
            <a:xfrm>
              <a:off x="3643306" y="4786322"/>
              <a:ext cx="71438" cy="71438"/>
            </a:xfrm>
            <a:prstGeom prst="ellipse">
              <a:avLst/>
            </a:prstGeom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 dirty="0">
                <a:solidFill>
                  <a:srgbClr val="C00000"/>
                </a:solidFill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3714744" y="4214818"/>
              <a:ext cx="71438" cy="7143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1" name="Oval 10"/>
            <p:cNvSpPr/>
            <p:nvPr/>
          </p:nvSpPr>
          <p:spPr>
            <a:xfrm>
              <a:off x="4429124" y="4643446"/>
              <a:ext cx="71438" cy="7143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2" name="Oval 11"/>
            <p:cNvSpPr/>
            <p:nvPr/>
          </p:nvSpPr>
          <p:spPr>
            <a:xfrm>
              <a:off x="3357554" y="3643314"/>
              <a:ext cx="71438" cy="7143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3" name="Oval 12"/>
            <p:cNvSpPr/>
            <p:nvPr/>
          </p:nvSpPr>
          <p:spPr>
            <a:xfrm>
              <a:off x="4286248" y="4286256"/>
              <a:ext cx="71438" cy="7143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6" name="Oval 15"/>
            <p:cNvSpPr/>
            <p:nvPr/>
          </p:nvSpPr>
          <p:spPr>
            <a:xfrm>
              <a:off x="5214942" y="5000636"/>
              <a:ext cx="71438" cy="71438"/>
            </a:xfrm>
            <a:prstGeom prst="ellipse">
              <a:avLst/>
            </a:prstGeom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 dirty="0">
                <a:solidFill>
                  <a:srgbClr val="C00000"/>
                </a:solidFill>
              </a:endParaRPr>
            </a:p>
          </p:txBody>
        </p:sp>
        <p:sp>
          <p:nvSpPr>
            <p:cNvPr id="17" name="Oval 16"/>
            <p:cNvSpPr/>
            <p:nvPr/>
          </p:nvSpPr>
          <p:spPr>
            <a:xfrm>
              <a:off x="3000364" y="4286256"/>
              <a:ext cx="71438" cy="71438"/>
            </a:xfrm>
            <a:prstGeom prst="ellipse">
              <a:avLst/>
            </a:prstGeom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 dirty="0">
                <a:solidFill>
                  <a:srgbClr val="C00000"/>
                </a:solidFill>
              </a:endParaRPr>
            </a:p>
          </p:txBody>
        </p:sp>
        <p:sp>
          <p:nvSpPr>
            <p:cNvPr id="18" name="Oval 17"/>
            <p:cNvSpPr/>
            <p:nvPr/>
          </p:nvSpPr>
          <p:spPr>
            <a:xfrm>
              <a:off x="2643174" y="3429000"/>
              <a:ext cx="71438" cy="71438"/>
            </a:xfrm>
            <a:prstGeom prst="ellipse">
              <a:avLst/>
            </a:prstGeom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 dirty="0">
                <a:solidFill>
                  <a:srgbClr val="C00000"/>
                </a:solidFill>
              </a:endParaRPr>
            </a:p>
          </p:txBody>
        </p:sp>
      </p:grpSp>
      <p:sp>
        <p:nvSpPr>
          <p:cNvPr id="20" name="Freeform 19"/>
          <p:cNvSpPr/>
          <p:nvPr/>
        </p:nvSpPr>
        <p:spPr>
          <a:xfrm>
            <a:off x="3358652" y="3085878"/>
            <a:ext cx="2286016" cy="1571636"/>
          </a:xfrm>
          <a:custGeom>
            <a:avLst/>
            <a:gdLst>
              <a:gd name="connsiteX0" fmla="*/ 2005 w 3322721"/>
              <a:gd name="connsiteY0" fmla="*/ 0 h 1965157"/>
              <a:gd name="connsiteX1" fmla="*/ 74195 w 3322721"/>
              <a:gd name="connsiteY1" fmla="*/ 348915 h 1965157"/>
              <a:gd name="connsiteX2" fmla="*/ 447173 w 3322721"/>
              <a:gd name="connsiteY2" fmla="*/ 1227221 h 1965157"/>
              <a:gd name="connsiteX3" fmla="*/ 1084847 w 3322721"/>
              <a:gd name="connsiteY3" fmla="*/ 1696452 h 1965157"/>
              <a:gd name="connsiteX4" fmla="*/ 2660984 w 3322721"/>
              <a:gd name="connsiteY4" fmla="*/ 1925052 h 1965157"/>
              <a:gd name="connsiteX5" fmla="*/ 3226468 w 3322721"/>
              <a:gd name="connsiteY5" fmla="*/ 1937084 h 1965157"/>
              <a:gd name="connsiteX6" fmla="*/ 3238500 w 3322721"/>
              <a:gd name="connsiteY6" fmla="*/ 1937084 h 19651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22721" h="1965157">
                <a:moveTo>
                  <a:pt x="2005" y="0"/>
                </a:moveTo>
                <a:cubicBezTo>
                  <a:pt x="1002" y="72189"/>
                  <a:pt x="0" y="144378"/>
                  <a:pt x="74195" y="348915"/>
                </a:cubicBezTo>
                <a:cubicBezTo>
                  <a:pt x="148390" y="553452"/>
                  <a:pt x="278731" y="1002632"/>
                  <a:pt x="447173" y="1227221"/>
                </a:cubicBezTo>
                <a:cubicBezTo>
                  <a:pt x="615615" y="1451810"/>
                  <a:pt x="715879" y="1580147"/>
                  <a:pt x="1084847" y="1696452"/>
                </a:cubicBezTo>
                <a:cubicBezTo>
                  <a:pt x="1453815" y="1812757"/>
                  <a:pt x="2304047" y="1884947"/>
                  <a:pt x="2660984" y="1925052"/>
                </a:cubicBezTo>
                <a:cubicBezTo>
                  <a:pt x="3017921" y="1965157"/>
                  <a:pt x="3130215" y="1935079"/>
                  <a:pt x="3226468" y="1937084"/>
                </a:cubicBezTo>
                <a:cubicBezTo>
                  <a:pt x="3322721" y="1939089"/>
                  <a:pt x="3280610" y="1938086"/>
                  <a:pt x="3238500" y="1937084"/>
                </a:cubicBezTo>
              </a:path>
            </a:pathLst>
          </a:custGeom>
          <a:ln>
            <a:prstDash val="dash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1" name="Rectangle 20"/>
          <p:cNvSpPr/>
          <p:nvPr/>
        </p:nvSpPr>
        <p:spPr>
          <a:xfrm>
            <a:off x="4500562" y="4572008"/>
            <a:ext cx="3738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Ε</a:t>
            </a:r>
            <a:endParaRPr lang="el-GR" sz="2400" b="1" dirty="0"/>
          </a:p>
        </p:txBody>
      </p:sp>
      <p:sp>
        <p:nvSpPr>
          <p:cNvPr id="22" name="Rectangle 21"/>
          <p:cNvSpPr/>
          <p:nvPr/>
        </p:nvSpPr>
        <p:spPr>
          <a:xfrm>
            <a:off x="3200348" y="3590512"/>
            <a:ext cx="30008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600" dirty="0" smtClean="0"/>
              <a:t>Ε</a:t>
            </a:r>
            <a:endParaRPr lang="el-GR" sz="1600" dirty="0"/>
          </a:p>
        </p:txBody>
      </p:sp>
    </p:spTree>
    <p:extLst>
      <p:ext uri="{BB962C8B-B14F-4D97-AF65-F5344CB8AC3E}">
        <p14:creationId xmlns:p14="http://schemas.microsoft.com/office/powerpoint/2010/main" val="331628746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9332</TotalTime>
  <Words>134</Words>
  <Application>Microsoft Macintosh PowerPoint</Application>
  <PresentationFormat>On-screen Show (4:3)</PresentationFormat>
  <Paragraphs>69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Concourse</vt:lpstr>
      <vt:lpstr>PowerPoint Presentation</vt:lpstr>
      <vt:lpstr>PAROS</vt:lpstr>
      <vt:lpstr>Profile Derivation-Path Comps</vt:lpstr>
      <vt:lpstr>Parallel Dataflow Execution on Cloud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Dataflow Scheduling Optimization on the Cloud</dc:title>
  <dc:creator>Windows User</dc:creator>
  <cp:lastModifiedBy>Yannis Ioannidis</cp:lastModifiedBy>
  <cp:revision>1597</cp:revision>
  <dcterms:created xsi:type="dcterms:W3CDTF">2012-11-06T21:39:12Z</dcterms:created>
  <dcterms:modified xsi:type="dcterms:W3CDTF">2013-10-14T14:27:41Z</dcterms:modified>
</cp:coreProperties>
</file>