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699" r:id="rId2"/>
    <p:sldId id="700" r:id="rId3"/>
    <p:sldId id="702" r:id="rId4"/>
    <p:sldId id="703" r:id="rId5"/>
    <p:sldId id="704" r:id="rId6"/>
    <p:sldId id="705" r:id="rId7"/>
    <p:sldId id="706" r:id="rId8"/>
    <p:sldId id="701" r:id="rId9"/>
  </p:sldIdLst>
  <p:sldSz cx="10045700" cy="7531100"/>
  <p:notesSz cx="7315200" cy="9601200"/>
  <p:custShowLst>
    <p:custShow name="Singapore" id="0">
      <p:sldLst/>
    </p:custShow>
    <p:custShow name="ITRI" id="1">
      <p:sldLst/>
    </p:custShow>
    <p:custShow name="Short" id="2">
      <p:sldLst/>
    </p:custShow>
    <p:custShow name="very short" id="3">
      <p:sldLst/>
    </p:custShow>
  </p:custShowLst>
  <p:defaultTextStyle>
    <a:defPPr>
      <a:defRPr lang="en-US"/>
    </a:defPPr>
    <a:lvl1pPr algn="l" rtl="0" eaLnBrk="0" fontAlgn="base" hangingPunct="0">
      <a:lnSpc>
        <a:spcPct val="85000"/>
      </a:lnSpc>
      <a:spcBef>
        <a:spcPct val="0"/>
      </a:spcBef>
      <a:spcAft>
        <a:spcPct val="0"/>
      </a:spcAft>
      <a:defRPr sz="2000" kern="1200">
        <a:solidFill>
          <a:srgbClr val="000000"/>
        </a:solidFill>
        <a:latin typeface="Helvetica" pitchFamily="-108" charset="0"/>
        <a:ea typeface="ＭＳ Ｐゴシック" pitchFamily="-108" charset="-128"/>
        <a:cs typeface="+mn-cs"/>
      </a:defRPr>
    </a:lvl1pPr>
    <a:lvl2pPr marL="457193" algn="l" rtl="0" eaLnBrk="0" fontAlgn="base" hangingPunct="0">
      <a:lnSpc>
        <a:spcPct val="85000"/>
      </a:lnSpc>
      <a:spcBef>
        <a:spcPct val="0"/>
      </a:spcBef>
      <a:spcAft>
        <a:spcPct val="0"/>
      </a:spcAft>
      <a:defRPr sz="2000" kern="1200">
        <a:solidFill>
          <a:srgbClr val="000000"/>
        </a:solidFill>
        <a:latin typeface="Helvetica" pitchFamily="-108" charset="0"/>
        <a:ea typeface="ＭＳ Ｐゴシック" pitchFamily="-108" charset="-128"/>
        <a:cs typeface="+mn-cs"/>
      </a:defRPr>
    </a:lvl2pPr>
    <a:lvl3pPr marL="914385" algn="l" rtl="0" eaLnBrk="0" fontAlgn="base" hangingPunct="0">
      <a:lnSpc>
        <a:spcPct val="85000"/>
      </a:lnSpc>
      <a:spcBef>
        <a:spcPct val="0"/>
      </a:spcBef>
      <a:spcAft>
        <a:spcPct val="0"/>
      </a:spcAft>
      <a:defRPr sz="2000" kern="1200">
        <a:solidFill>
          <a:srgbClr val="000000"/>
        </a:solidFill>
        <a:latin typeface="Helvetica" pitchFamily="-108" charset="0"/>
        <a:ea typeface="ＭＳ Ｐゴシック" pitchFamily="-108" charset="-128"/>
        <a:cs typeface="+mn-cs"/>
      </a:defRPr>
    </a:lvl3pPr>
    <a:lvl4pPr marL="1371578" algn="l" rtl="0" eaLnBrk="0" fontAlgn="base" hangingPunct="0">
      <a:lnSpc>
        <a:spcPct val="85000"/>
      </a:lnSpc>
      <a:spcBef>
        <a:spcPct val="0"/>
      </a:spcBef>
      <a:spcAft>
        <a:spcPct val="0"/>
      </a:spcAft>
      <a:defRPr sz="2000" kern="1200">
        <a:solidFill>
          <a:srgbClr val="000000"/>
        </a:solidFill>
        <a:latin typeface="Helvetica" pitchFamily="-108" charset="0"/>
        <a:ea typeface="ＭＳ Ｐゴシック" pitchFamily="-108" charset="-128"/>
        <a:cs typeface="+mn-cs"/>
      </a:defRPr>
    </a:lvl4pPr>
    <a:lvl5pPr marL="1828770" algn="l" rtl="0" eaLnBrk="0" fontAlgn="base" hangingPunct="0">
      <a:lnSpc>
        <a:spcPct val="85000"/>
      </a:lnSpc>
      <a:spcBef>
        <a:spcPct val="0"/>
      </a:spcBef>
      <a:spcAft>
        <a:spcPct val="0"/>
      </a:spcAft>
      <a:defRPr sz="2000" kern="1200">
        <a:solidFill>
          <a:srgbClr val="000000"/>
        </a:solidFill>
        <a:latin typeface="Helvetica" pitchFamily="-108" charset="0"/>
        <a:ea typeface="ＭＳ Ｐゴシック" pitchFamily="-108" charset="-128"/>
        <a:cs typeface="+mn-cs"/>
      </a:defRPr>
    </a:lvl5pPr>
    <a:lvl6pPr marL="2285962" algn="l" defTabSz="914385" rtl="0" eaLnBrk="1" latinLnBrk="0" hangingPunct="1">
      <a:defRPr sz="2000" kern="1200">
        <a:solidFill>
          <a:srgbClr val="000000"/>
        </a:solidFill>
        <a:latin typeface="Helvetica" pitchFamily="-108" charset="0"/>
        <a:ea typeface="ＭＳ Ｐゴシック" pitchFamily="-108" charset="-128"/>
        <a:cs typeface="+mn-cs"/>
      </a:defRPr>
    </a:lvl6pPr>
    <a:lvl7pPr marL="2743154" algn="l" defTabSz="914385" rtl="0" eaLnBrk="1" latinLnBrk="0" hangingPunct="1">
      <a:defRPr sz="2000" kern="1200">
        <a:solidFill>
          <a:srgbClr val="000000"/>
        </a:solidFill>
        <a:latin typeface="Helvetica" pitchFamily="-108" charset="0"/>
        <a:ea typeface="ＭＳ Ｐゴシック" pitchFamily="-108" charset="-128"/>
        <a:cs typeface="+mn-cs"/>
      </a:defRPr>
    </a:lvl7pPr>
    <a:lvl8pPr marL="3200347" algn="l" defTabSz="914385" rtl="0" eaLnBrk="1" latinLnBrk="0" hangingPunct="1">
      <a:defRPr sz="2000" kern="1200">
        <a:solidFill>
          <a:srgbClr val="000000"/>
        </a:solidFill>
        <a:latin typeface="Helvetica" pitchFamily="-108" charset="0"/>
        <a:ea typeface="ＭＳ Ｐゴシック" pitchFamily="-108" charset="-128"/>
        <a:cs typeface="+mn-cs"/>
      </a:defRPr>
    </a:lvl8pPr>
    <a:lvl9pPr marL="3657539" algn="l" defTabSz="914385" rtl="0" eaLnBrk="1" latinLnBrk="0" hangingPunct="1">
      <a:defRPr sz="2000" kern="1200">
        <a:solidFill>
          <a:srgbClr val="000000"/>
        </a:solidFill>
        <a:latin typeface="Helvetica" pitchFamily="-108" charset="0"/>
        <a:ea typeface="ＭＳ Ｐゴシック" pitchFamily="-108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5CD99"/>
    <a:srgbClr val="32EAD4"/>
    <a:srgbClr val="BFB889"/>
    <a:srgbClr val="FFCF70"/>
    <a:srgbClr val="E77003"/>
    <a:srgbClr val="FC8B24"/>
    <a:srgbClr val="FC9D3E"/>
    <a:srgbClr val="EFA647"/>
    <a:srgbClr val="FF7111"/>
    <a:srgbClr val="FD8E1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9" autoAdjust="0"/>
    <p:restoredTop sz="94327" autoAdjust="0"/>
  </p:normalViewPr>
  <p:slideViewPr>
    <p:cSldViewPr>
      <p:cViewPr>
        <p:scale>
          <a:sx n="50" d="100"/>
          <a:sy n="50" d="100"/>
        </p:scale>
        <p:origin x="-768" y="-504"/>
      </p:cViewPr>
      <p:guideLst>
        <p:guide orient="horz" pos="2708"/>
        <p:guide pos="316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160"/>
    </p:cViewPr>
  </p:sorterViewPr>
  <p:notesViewPr>
    <p:cSldViewPr>
      <p:cViewPr>
        <p:scale>
          <a:sx n="75" d="100"/>
          <a:sy n="75" d="100"/>
        </p:scale>
        <p:origin x="-1182" y="-60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handoutMaster" Target="handoutMasters/handout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8572" y="0"/>
            <a:ext cx="31781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449" tIns="0" rIns="18449" bIns="0" numCol="1" anchor="t" anchorCtr="0" compatLnSpc="1">
            <a:prstTxWarp prst="textNoShape">
              <a:avLst/>
            </a:prstTxWarp>
          </a:bodyPr>
          <a:lstStyle>
            <a:lvl1pPr defTabSz="804546">
              <a:lnSpc>
                <a:spcPct val="90000"/>
              </a:lnSpc>
              <a:defRPr sz="900" i="1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65603" y="0"/>
            <a:ext cx="31781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449" tIns="0" rIns="18449" bIns="0" numCol="1" anchor="t" anchorCtr="0" compatLnSpc="1">
            <a:prstTxWarp prst="textNoShape">
              <a:avLst/>
            </a:prstTxWarp>
          </a:bodyPr>
          <a:lstStyle>
            <a:lvl1pPr algn="r" defTabSz="804546">
              <a:lnSpc>
                <a:spcPct val="90000"/>
              </a:lnSpc>
              <a:defRPr sz="900" i="1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28572" y="9105902"/>
            <a:ext cx="31781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449" tIns="0" rIns="18449" bIns="0" numCol="1" anchor="b" anchorCtr="0" compatLnSpc="1">
            <a:prstTxWarp prst="textNoShape">
              <a:avLst/>
            </a:prstTxWarp>
          </a:bodyPr>
          <a:lstStyle>
            <a:lvl1pPr defTabSz="804546">
              <a:lnSpc>
                <a:spcPct val="90000"/>
              </a:lnSpc>
              <a:defRPr sz="900" i="1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65603" y="9105902"/>
            <a:ext cx="31781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449" tIns="0" rIns="18449" bIns="0" numCol="1" anchor="b" anchorCtr="0" compatLnSpc="1">
            <a:prstTxWarp prst="textNoShape">
              <a:avLst/>
            </a:prstTxWarp>
          </a:bodyPr>
          <a:lstStyle>
            <a:lvl1pPr algn="r" defTabSz="804546">
              <a:lnSpc>
                <a:spcPct val="90000"/>
              </a:lnSpc>
              <a:defRPr sz="900" i="1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46400351-EF9A-461F-8105-A782196375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82859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8572" y="0"/>
            <a:ext cx="31781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449" tIns="0" rIns="18449" bIns="0" numCol="1" anchor="t" anchorCtr="0" compatLnSpc="1">
            <a:prstTxWarp prst="textNoShape">
              <a:avLst/>
            </a:prstTxWarp>
          </a:bodyPr>
          <a:lstStyle>
            <a:lvl1pPr defTabSz="804546">
              <a:lnSpc>
                <a:spcPct val="100000"/>
              </a:lnSpc>
              <a:defRPr sz="900" i="1">
                <a:solidFill>
                  <a:schemeClr val="tx1"/>
                </a:solidFill>
                <a:latin typeface="Times New Roman" pitchFamily="-10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65603" y="0"/>
            <a:ext cx="31781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449" tIns="0" rIns="18449" bIns="0" numCol="1" anchor="t" anchorCtr="0" compatLnSpc="1">
            <a:prstTxWarp prst="textNoShape">
              <a:avLst/>
            </a:prstTxWarp>
          </a:bodyPr>
          <a:lstStyle>
            <a:lvl1pPr algn="r" defTabSz="804546">
              <a:lnSpc>
                <a:spcPct val="100000"/>
              </a:lnSpc>
              <a:defRPr sz="900" i="1">
                <a:solidFill>
                  <a:schemeClr val="tx1"/>
                </a:solidFill>
                <a:latin typeface="Times New Roman" pitchFamily="-10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28572" y="9105902"/>
            <a:ext cx="31781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449" tIns="0" rIns="18449" bIns="0" numCol="1" anchor="b" anchorCtr="0" compatLnSpc="1">
            <a:prstTxWarp prst="textNoShape">
              <a:avLst/>
            </a:prstTxWarp>
          </a:bodyPr>
          <a:lstStyle>
            <a:lvl1pPr defTabSz="804546">
              <a:lnSpc>
                <a:spcPct val="100000"/>
              </a:lnSpc>
              <a:defRPr sz="900" i="1">
                <a:solidFill>
                  <a:schemeClr val="tx1"/>
                </a:solidFill>
                <a:latin typeface="Times New Roman" pitchFamily="-10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65603" y="9105902"/>
            <a:ext cx="31781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449" tIns="0" rIns="18449" bIns="0" numCol="1" anchor="b" anchorCtr="0" compatLnSpc="1">
            <a:prstTxWarp prst="textNoShape">
              <a:avLst/>
            </a:prstTxWarp>
          </a:bodyPr>
          <a:lstStyle>
            <a:lvl1pPr algn="r" defTabSz="804546">
              <a:lnSpc>
                <a:spcPct val="100000"/>
              </a:lnSpc>
              <a:defRPr sz="900" i="1">
                <a:solidFill>
                  <a:schemeClr val="tx1"/>
                </a:solidFill>
                <a:latin typeface="Times New Roman" pitchFamily="-108" charset="0"/>
              </a:defRPr>
            </a:lvl1pPr>
          </a:lstStyle>
          <a:p>
            <a:pPr>
              <a:defRPr/>
            </a:pPr>
            <a:fld id="{14EFB9F8-30CD-4D0E-8A6B-0E9017AD9D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486" name="Rectangle 6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339850" y="661988"/>
            <a:ext cx="4654550" cy="3490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sp>
      <p:sp>
        <p:nvSpPr>
          <p:cNvPr id="2055" name="Rectangle 7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5565" y="4603753"/>
            <a:ext cx="4605337" cy="12584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62055" tIns="25157" rIns="62055" bIns="25157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1367710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220660" indent="-220660" algn="l" defTabSz="761988" rtl="0" eaLnBrk="0" fontAlgn="base" hangingPunct="0">
      <a:lnSpc>
        <a:spcPct val="85000"/>
      </a:lnSpc>
      <a:spcBef>
        <a:spcPct val="40000"/>
      </a:spcBef>
      <a:spcAft>
        <a:spcPct val="0"/>
      </a:spcAft>
      <a:buSzPct val="100000"/>
      <a:buChar char="•"/>
      <a:defRPr sz="1600" kern="1200">
        <a:solidFill>
          <a:schemeClr val="tx1"/>
        </a:solidFill>
        <a:latin typeface="Arial" pitchFamily="-108" charset="0"/>
        <a:ea typeface="ＭＳ Ｐゴシック" pitchFamily="-108" charset="-128"/>
        <a:cs typeface="ＭＳ Ｐゴシック" pitchFamily="-108" charset="-128"/>
      </a:defRPr>
    </a:lvl1pPr>
    <a:lvl2pPr marL="417506" algn="l" defTabSz="761988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2pPr>
    <a:lvl3pPr marL="835011" algn="l" defTabSz="761988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3pPr>
    <a:lvl4pPr marL="1250929" algn="l" defTabSz="761988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4pPr>
    <a:lvl5pPr marL="1668436" algn="l" defTabSz="761988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5pPr>
    <a:lvl6pPr marL="2285962" algn="l" defTabSz="45719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154" algn="l" defTabSz="45719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347" algn="l" defTabSz="45719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539" algn="l" defTabSz="45719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339850" y="661988"/>
            <a:ext cx="4654550" cy="3490912"/>
          </a:xfrm>
        </p:spPr>
      </p:sp>
      <p:sp>
        <p:nvSpPr>
          <p:cNvPr id="10242" name="Notes Placeholder 2"/>
          <p:cNvSpPr>
            <a:spLocks noGrp="1"/>
          </p:cNvSpPr>
          <p:nvPr>
            <p:ph type="body" idx="1"/>
          </p:nvPr>
        </p:nvSpPr>
        <p:spPr>
          <a:xfrm>
            <a:off x="1325563" y="4603750"/>
            <a:ext cx="4605337" cy="266700"/>
          </a:xfrm>
          <a:noFill/>
          <a:ln/>
        </p:spPr>
        <p:txBody>
          <a:bodyPr/>
          <a:lstStyle/>
          <a:p>
            <a:endParaRPr lang="en-US" smtClean="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10243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803275">
              <a:defRPr/>
            </a:pPr>
            <a:fld id="{C5DC280E-1B91-4E11-909D-F437C84C6D25}" type="slidenum">
              <a:rPr lang="en-US" smtClean="0">
                <a:latin typeface="Times New Roman" pitchFamily="18" charset="0"/>
                <a:ea typeface="ＭＳ Ｐゴシック" pitchFamily="34" charset="-128"/>
              </a:rPr>
              <a:pPr defTabSz="803275">
                <a:defRPr/>
              </a:pPr>
              <a:t>1</a:t>
            </a:fld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60450" y="5670550"/>
            <a:ext cx="8305800" cy="480221"/>
          </a:xfrm>
        </p:spPr>
        <p:txBody>
          <a:bodyPr/>
          <a:lstStyle>
            <a:lvl1pPr marL="0" indent="0" algn="ctr">
              <a:buFontTx/>
              <a:buNone/>
              <a:defRPr sz="2700"/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942976" y="3232150"/>
            <a:ext cx="8305800" cy="1113119"/>
          </a:xfrm>
        </p:spPr>
        <p:txBody>
          <a:bodyPr lIns="63496" tIns="25397" rIns="63496" bIns="25397"/>
          <a:lstStyle>
            <a:lvl1pPr algn="ctr">
              <a:defRPr sz="4000">
                <a:solidFill>
                  <a:srgbClr val="E77003"/>
                </a:solidFill>
                <a:latin typeface="Verdana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6" name="Picture 24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293689" y="246064"/>
            <a:ext cx="3821112" cy="1887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8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850" y="7105650"/>
            <a:ext cx="7315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69" tIns="46035" rIns="92069" bIns="46035" numCol="1" anchor="ctr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defRPr sz="1200" b="1">
                <a:solidFill>
                  <a:schemeClr val="tx1"/>
                </a:solidFill>
                <a:latin typeface="Verdana" pitchFamily="34" charset="0"/>
              </a:defRPr>
            </a:lvl1pPr>
          </a:lstStyle>
          <a:p>
            <a:pPr>
              <a:defRPr/>
            </a:pPr>
            <a:r>
              <a:rPr lang="en-US" smtClean="0">
                <a:solidFill>
                  <a:srgbClr val="E77003"/>
                </a:solidFill>
              </a:rPr>
              <a:t>MIT COMPUTER SCIENCE AND ARTIFICIAL INTELLIGENCE LABORATORY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9413" y="1250951"/>
            <a:ext cx="4559300" cy="2318011"/>
          </a:xfrm>
        </p:spPr>
        <p:txBody>
          <a:bodyPr/>
          <a:lstStyle>
            <a:lvl1pPr>
              <a:defRPr sz="27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1114" y="1250951"/>
            <a:ext cx="4560887" cy="2318011"/>
          </a:xfrm>
        </p:spPr>
        <p:txBody>
          <a:bodyPr/>
          <a:lstStyle>
            <a:lvl1pPr>
              <a:defRPr sz="27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Rectangle 18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-6349" y="7073901"/>
            <a:ext cx="7315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69" tIns="46035" rIns="92069" bIns="46035" numCol="1" anchor="ctr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defRPr sz="1100" b="1">
                <a:solidFill>
                  <a:schemeClr val="tx1"/>
                </a:solidFill>
                <a:latin typeface="Verdana" pitchFamily="34" charset="0"/>
              </a:defRPr>
            </a:lvl1pPr>
          </a:lstStyle>
          <a:p>
            <a:pPr>
              <a:defRPr/>
            </a:pPr>
            <a:r>
              <a:rPr lang="en-US" smtClean="0">
                <a:solidFill>
                  <a:srgbClr val="E77003"/>
                </a:solidFill>
              </a:rPr>
              <a:t>MIT COMPUTER SCIENCE AND ARTIFICIAL INTELLIGENCE LABORATORY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Rectangle 18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-6349" y="7073901"/>
            <a:ext cx="7315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69" tIns="46035" rIns="92069" bIns="46035" numCol="1" anchor="ctr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defRPr sz="1100" b="1">
                <a:solidFill>
                  <a:schemeClr val="tx1"/>
                </a:solidFill>
                <a:latin typeface="Verdana" pitchFamily="34" charset="0"/>
              </a:defRPr>
            </a:lvl1pPr>
          </a:lstStyle>
          <a:p>
            <a:pPr>
              <a:defRPr/>
            </a:pPr>
            <a:r>
              <a:rPr lang="en-US" smtClean="0">
                <a:solidFill>
                  <a:srgbClr val="E77003"/>
                </a:solidFill>
              </a:rPr>
              <a:t>MIT COMPUTER SCIENCE AND ARTIFICIAL INTELLIGENCE LABORATORY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8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-6349" y="7073901"/>
            <a:ext cx="7315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69" tIns="46035" rIns="92069" bIns="46035" numCol="1" anchor="ctr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defRPr sz="1100" b="1">
                <a:solidFill>
                  <a:schemeClr val="tx1"/>
                </a:solidFill>
                <a:latin typeface="Verdana" pitchFamily="34" charset="0"/>
              </a:defRPr>
            </a:lvl1pPr>
          </a:lstStyle>
          <a:p>
            <a:pPr>
              <a:defRPr/>
            </a:pPr>
            <a:r>
              <a:rPr lang="en-US" smtClean="0">
                <a:solidFill>
                  <a:srgbClr val="E77003"/>
                </a:solidFill>
              </a:rPr>
              <a:t>MIT COMPUTER SCIENCE AND ARTIFICIAL INTELLIGENCE LABORATORY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379415" y="1362076"/>
            <a:ext cx="9272586" cy="19129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69" tIns="46035" rIns="92069" bIns="46035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7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2250" y="412750"/>
            <a:ext cx="7467600" cy="521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5" tIns="45719" rIns="91435" bIns="45719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204" name="Rectangle 18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-6349" y="7073901"/>
            <a:ext cx="7315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69" tIns="46035" rIns="92069" bIns="46035" numCol="1" anchor="ctr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defRPr sz="1100" b="1">
                <a:solidFill>
                  <a:schemeClr val="tx1"/>
                </a:solidFill>
                <a:latin typeface="Verdana" pitchFamily="34" charset="0"/>
              </a:defRPr>
            </a:lvl1pPr>
          </a:lstStyle>
          <a:p>
            <a:pPr>
              <a:defRPr/>
            </a:pPr>
            <a:r>
              <a:rPr lang="en-US" smtClean="0">
                <a:solidFill>
                  <a:srgbClr val="E77003"/>
                </a:solidFill>
              </a:rPr>
              <a:t>MIT COMPUTER SCIENCE AND ARTIFICIAL INTELLIGENCE LABORATORY</a:t>
            </a:r>
            <a:endParaRPr lang="en-US" dirty="0"/>
          </a:p>
        </p:txBody>
      </p:sp>
      <p:pic>
        <p:nvPicPr>
          <p:cNvPr id="8" name="Picture 187"/>
          <p:cNvPicPr>
            <a:picLocks noChangeAspect="1" noChangeArrowheads="1"/>
          </p:cNvPicPr>
          <p:nvPr userDrawn="1"/>
        </p:nvPicPr>
        <p:blipFill>
          <a:blip r:embed="rId7"/>
          <a:srcRect/>
          <a:stretch>
            <a:fillRect/>
          </a:stretch>
        </p:blipFill>
        <p:spPr bwMode="auto">
          <a:xfrm>
            <a:off x="8455026" y="80963"/>
            <a:ext cx="1444625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6" r:id="rId3"/>
    <p:sldLayoutId id="2147483798" r:id="rId4"/>
    <p:sldLayoutId id="2147483799" r:id="rId5"/>
  </p:sldLayoutIdLst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E77003"/>
          </a:solidFill>
          <a:latin typeface="+mj-lt"/>
          <a:ea typeface="ＭＳ Ｐゴシック" pitchFamily="-108" charset="-128"/>
          <a:cs typeface="ＭＳ Ｐゴシック" pitchFamily="-108" charset="-128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CA5200"/>
          </a:solidFill>
          <a:latin typeface="Helvetica" pitchFamily="-108" charset="0"/>
          <a:ea typeface="ＭＳ Ｐゴシック" pitchFamily="-108" charset="-128"/>
          <a:cs typeface="ＭＳ Ｐゴシック" pitchFamily="-108" charset="-128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CA5200"/>
          </a:solidFill>
          <a:latin typeface="Helvetica" pitchFamily="-108" charset="0"/>
          <a:ea typeface="ＭＳ Ｐゴシック" pitchFamily="-108" charset="-128"/>
          <a:cs typeface="ＭＳ Ｐゴシック" pitchFamily="-108" charset="-128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CA5200"/>
          </a:solidFill>
          <a:latin typeface="Helvetica" pitchFamily="-108" charset="0"/>
          <a:ea typeface="ＭＳ Ｐゴシック" pitchFamily="-108" charset="-128"/>
          <a:cs typeface="ＭＳ Ｐゴシック" pitchFamily="-108" charset="-128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CA5200"/>
          </a:solidFill>
          <a:latin typeface="Helvetica" pitchFamily="-108" charset="0"/>
          <a:ea typeface="ＭＳ Ｐゴシック" pitchFamily="-108" charset="-128"/>
          <a:cs typeface="ＭＳ Ｐゴシック" pitchFamily="-108" charset="-128"/>
        </a:defRPr>
      </a:lvl5pPr>
      <a:lvl6pPr marL="457193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CA5200"/>
          </a:solidFill>
          <a:latin typeface="Helvetica" pitchFamily="-108" charset="0"/>
        </a:defRPr>
      </a:lvl6pPr>
      <a:lvl7pPr marL="914385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CA5200"/>
          </a:solidFill>
          <a:latin typeface="Helvetica" pitchFamily="-108" charset="0"/>
        </a:defRPr>
      </a:lvl7pPr>
      <a:lvl8pPr marL="1371578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CA5200"/>
          </a:solidFill>
          <a:latin typeface="Helvetica" pitchFamily="-108" charset="0"/>
        </a:defRPr>
      </a:lvl8pPr>
      <a:lvl9pPr marL="182877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CA5200"/>
          </a:solidFill>
          <a:latin typeface="Helvetica" pitchFamily="-108" charset="0"/>
        </a:defRPr>
      </a:lvl9pPr>
    </p:titleStyle>
    <p:bodyStyle>
      <a:lvl1pPr marL="285745" indent="-285745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 b="1">
          <a:solidFill>
            <a:srgbClr val="000000"/>
          </a:solidFill>
          <a:latin typeface="+mn-lt"/>
          <a:ea typeface="ＭＳ Ｐゴシック" pitchFamily="-108" charset="-128"/>
          <a:cs typeface="ＭＳ Ｐゴシック" pitchFamily="-108" charset="-128"/>
        </a:defRPr>
      </a:lvl1pPr>
      <a:lvl2pPr marL="674677" indent="-274633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100">
          <a:solidFill>
            <a:schemeClr val="tx1"/>
          </a:solidFill>
          <a:latin typeface="+mn-lt"/>
          <a:ea typeface="ＭＳ Ｐゴシック" pitchFamily="-108" charset="-128"/>
        </a:defRPr>
      </a:lvl2pPr>
      <a:lvl3pPr marL="962009" indent="-174623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*"/>
        <a:defRPr sz="2000" b="1">
          <a:solidFill>
            <a:schemeClr val="tx1"/>
          </a:solidFill>
          <a:latin typeface="+mn-lt"/>
          <a:ea typeface="ＭＳ Ｐゴシック" pitchFamily="-108" charset="-128"/>
        </a:defRPr>
      </a:lvl3pPr>
      <a:lvl4pPr marL="1247754" indent="-171447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000">
          <a:solidFill>
            <a:schemeClr val="hlink"/>
          </a:solidFill>
          <a:latin typeface="+mn-lt"/>
          <a:ea typeface="ＭＳ Ｐゴシック" pitchFamily="-108" charset="-128"/>
        </a:defRPr>
      </a:lvl4pPr>
      <a:lvl5pPr marL="1531912" indent="-16986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b="1">
          <a:solidFill>
            <a:schemeClr val="bg2"/>
          </a:solidFill>
          <a:latin typeface="+mn-lt"/>
          <a:ea typeface="ＭＳ Ｐゴシック" pitchFamily="-108" charset="-128"/>
        </a:defRPr>
      </a:lvl5pPr>
      <a:lvl6pPr marL="1989105" indent="-16986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b="1">
          <a:solidFill>
            <a:schemeClr val="bg2"/>
          </a:solidFill>
          <a:latin typeface="+mn-lt"/>
          <a:ea typeface="ＭＳ Ｐゴシック" pitchFamily="-108" charset="-128"/>
        </a:defRPr>
      </a:lvl6pPr>
      <a:lvl7pPr marL="2446297" indent="-16986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b="1">
          <a:solidFill>
            <a:schemeClr val="bg2"/>
          </a:solidFill>
          <a:latin typeface="+mn-lt"/>
          <a:ea typeface="ＭＳ Ｐゴシック" pitchFamily="-108" charset="-128"/>
        </a:defRPr>
      </a:lvl7pPr>
      <a:lvl8pPr marL="2903490" indent="-16986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b="1">
          <a:solidFill>
            <a:schemeClr val="bg2"/>
          </a:solidFill>
          <a:latin typeface="+mn-lt"/>
          <a:ea typeface="ＭＳ Ｐゴシック" pitchFamily="-108" charset="-128"/>
        </a:defRPr>
      </a:lvl8pPr>
      <a:lvl9pPr marL="3360682" indent="-16986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b="1">
          <a:solidFill>
            <a:schemeClr val="bg2"/>
          </a:solidFill>
          <a:latin typeface="+mn-lt"/>
          <a:ea typeface="ＭＳ Ｐゴシック" pitchFamily="-108" charset="-128"/>
        </a:defRPr>
      </a:lvl9pPr>
    </p:bodyStyle>
    <p:otherStyle>
      <a:defPPr>
        <a:defRPr lang="en-US"/>
      </a:defPPr>
      <a:lvl1pPr marL="0" algn="l" defTabSz="4571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93" algn="l" defTabSz="4571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85" algn="l" defTabSz="4571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78" algn="l" defTabSz="4571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70" algn="l" defTabSz="4571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62" algn="l" defTabSz="4571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54" algn="l" defTabSz="4571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47" algn="l" defTabSz="4571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39" algn="l" defTabSz="4571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4"/>
          <p:cNvSpPr>
            <a:spLocks noChangeArrowheads="1"/>
          </p:cNvSpPr>
          <p:nvPr/>
        </p:nvSpPr>
        <p:spPr bwMode="auto">
          <a:xfrm>
            <a:off x="755651" y="4832350"/>
            <a:ext cx="8915399" cy="9417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39" tIns="45719" rIns="91439" bIns="45719">
            <a:spAutoFit/>
          </a:bodyPr>
          <a:lstStyle/>
          <a:p>
            <a:pPr algn="ctr"/>
            <a:r>
              <a:rPr lang="en-US" sz="3200" b="1" dirty="0"/>
              <a:t>Sam Madden</a:t>
            </a:r>
          </a:p>
          <a:p>
            <a:pPr algn="ctr"/>
            <a:r>
              <a:rPr lang="en-US" sz="3200" dirty="0" err="1"/>
              <a:t>madden@csail.mit.edu</a:t>
            </a:r>
            <a:endParaRPr lang="en-US" sz="3200" dirty="0"/>
          </a:p>
        </p:txBody>
      </p:sp>
      <p:pic>
        <p:nvPicPr>
          <p:cNvPr id="6" name="Picture 5" descr="bigdata@CSAIL_PMS.ep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48" y="260350"/>
            <a:ext cx="2508202" cy="1020417"/>
          </a:xfrm>
          <a:prstGeom prst="rect">
            <a:avLst/>
          </a:prstGeom>
        </p:spPr>
      </p:pic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679450" y="3079750"/>
            <a:ext cx="8915399" cy="1154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39" tIns="45719" rIns="91439" bIns="45719">
            <a:spAutoFit/>
          </a:bodyPr>
          <a:lstStyle/>
          <a:p>
            <a:pPr algn="ctr"/>
            <a:r>
              <a:rPr lang="en-US" sz="4000" b="1" dirty="0" smtClean="0"/>
              <a:t>Thoughts on the State of the DB Community</a:t>
            </a:r>
            <a:endParaRPr lang="en-US" sz="4000" b="1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70651" y="184151"/>
            <a:ext cx="3175000" cy="1092199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Thoughts on Community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9415" y="1362077"/>
            <a:ext cx="9272586" cy="818552"/>
          </a:xfrm>
        </p:spPr>
        <p:txBody>
          <a:bodyPr/>
          <a:lstStyle/>
          <a:p>
            <a:r>
              <a:rPr lang="en-US" dirty="0" smtClean="0"/>
              <a:t>Conferences are too diffuse</a:t>
            </a:r>
          </a:p>
          <a:p>
            <a:pPr lvl="1"/>
            <a:r>
              <a:rPr lang="en-US" dirty="0" smtClean="0"/>
              <a:t>Single-track conferences provide a vastly superior </a:t>
            </a:r>
            <a:r>
              <a:rPr lang="en-US" dirty="0" smtClean="0"/>
              <a:t>experience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E77003"/>
                </a:solidFill>
              </a:rPr>
              <a:t>MIT COMPUTER SCIENCE AND ARTIFICIAL INTELLIGENCE LABORATORY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321046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Thoughts on Community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9415" y="1362077"/>
            <a:ext cx="9272586" cy="1262520"/>
          </a:xfrm>
        </p:spPr>
        <p:txBody>
          <a:bodyPr/>
          <a:lstStyle/>
          <a:p>
            <a:r>
              <a:rPr lang="en-US" dirty="0" smtClean="0"/>
              <a:t>Conferences are too diffuse</a:t>
            </a:r>
          </a:p>
          <a:p>
            <a:pPr lvl="1"/>
            <a:r>
              <a:rPr lang="en-US" dirty="0" smtClean="0"/>
              <a:t>Single-track conferences provide a vastly superior experience</a:t>
            </a:r>
          </a:p>
          <a:p>
            <a:r>
              <a:rPr lang="en-US" dirty="0" smtClean="0"/>
              <a:t>Use OS community as an example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E77003"/>
                </a:solidFill>
              </a:rPr>
              <a:t>MIT COMPUTER SCIENCE AND ARTIFICIAL INTELLIGENCE LABORATORY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829083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Thoughts on Community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9415" y="1362077"/>
            <a:ext cx="9272586" cy="2018624"/>
          </a:xfrm>
        </p:spPr>
        <p:txBody>
          <a:bodyPr/>
          <a:lstStyle/>
          <a:p>
            <a:r>
              <a:rPr lang="en-US" dirty="0" smtClean="0"/>
              <a:t>Conferences are too diffuse</a:t>
            </a:r>
          </a:p>
          <a:p>
            <a:pPr lvl="1"/>
            <a:r>
              <a:rPr lang="en-US" dirty="0" smtClean="0"/>
              <a:t>Single-track conferences provide a vastly superior experience</a:t>
            </a:r>
          </a:p>
          <a:p>
            <a:r>
              <a:rPr lang="en-US" dirty="0" smtClean="0"/>
              <a:t>Use OS community as an example</a:t>
            </a:r>
            <a:endParaRPr lang="en-US" dirty="0" smtClean="0"/>
          </a:p>
          <a:p>
            <a:pPr lvl="1"/>
            <a:r>
              <a:rPr lang="en-US" dirty="0" smtClean="0"/>
              <a:t>Much higher impact per paper</a:t>
            </a:r>
          </a:p>
          <a:p>
            <a:pPr lvl="2"/>
            <a:r>
              <a:rPr lang="en-US" dirty="0" smtClean="0"/>
              <a:t>SOSP (56 cites per paper) is 2x SIGMOD (26 cites per </a:t>
            </a:r>
            <a:r>
              <a:rPr lang="en-US" dirty="0" smtClean="0"/>
              <a:t>paper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E77003"/>
                </a:solidFill>
              </a:rPr>
              <a:t>MIT COMPUTER SCIENCE AND ARTIFICIAL INTELLIGENCE LABORATORY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829083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Thoughts on Community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9415" y="1362077"/>
            <a:ext cx="9272586" cy="2850647"/>
          </a:xfrm>
        </p:spPr>
        <p:txBody>
          <a:bodyPr/>
          <a:lstStyle/>
          <a:p>
            <a:r>
              <a:rPr lang="en-US" dirty="0" smtClean="0"/>
              <a:t>Conferences are too diffuse</a:t>
            </a:r>
          </a:p>
          <a:p>
            <a:pPr lvl="1"/>
            <a:r>
              <a:rPr lang="en-US" dirty="0" smtClean="0"/>
              <a:t>Single-track conferences provide a vastly superior experience</a:t>
            </a:r>
          </a:p>
          <a:p>
            <a:r>
              <a:rPr lang="en-US" dirty="0" smtClean="0"/>
              <a:t>Use OS community as an example</a:t>
            </a:r>
            <a:endParaRPr lang="en-US" dirty="0" smtClean="0"/>
          </a:p>
          <a:p>
            <a:pPr lvl="1"/>
            <a:r>
              <a:rPr lang="en-US" dirty="0" smtClean="0"/>
              <a:t>Much higher impact per paper</a:t>
            </a:r>
          </a:p>
          <a:p>
            <a:pPr lvl="2"/>
            <a:r>
              <a:rPr lang="en-US" dirty="0" smtClean="0"/>
              <a:t>SOSP (56 cites per paper) is 2x SIGMOD (26 cites per paper</a:t>
            </a:r>
          </a:p>
          <a:p>
            <a:pPr lvl="1"/>
            <a:r>
              <a:rPr lang="en-US" dirty="0" smtClean="0"/>
              <a:t>Top authors have 1/3</a:t>
            </a:r>
            <a:r>
              <a:rPr lang="en-US" baseline="30000" dirty="0" smtClean="0"/>
              <a:t>rd</a:t>
            </a:r>
            <a:r>
              <a:rPr lang="en-US" dirty="0" smtClean="0"/>
              <a:t> the pubs (</a:t>
            </a:r>
            <a:r>
              <a:rPr lang="en-US" dirty="0" err="1" smtClean="0"/>
              <a:t>Liskov</a:t>
            </a:r>
            <a:r>
              <a:rPr lang="en-US" dirty="0" smtClean="0"/>
              <a:t> = 13 SOSP+OSDI)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E77003"/>
                </a:solidFill>
              </a:rPr>
              <a:t>MIT COMPUTER SCIENCE AND ARTIFICIAL INTELLIGENCE LABORATORY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289050" y="3838773"/>
            <a:ext cx="8382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/>
              <a:t>http://from-a-to-</a:t>
            </a:r>
            <a:r>
              <a:rPr lang="en-US" sz="1600" dirty="0" err="1"/>
              <a:t>remzi.blogspot.com</a:t>
            </a:r>
            <a:r>
              <a:rPr lang="en-US" sz="1600" dirty="0"/>
              <a:t>/2013/05/the-systems-top-50.html</a:t>
            </a:r>
          </a:p>
        </p:txBody>
      </p:sp>
    </p:spTree>
    <p:extLst>
      <p:ext uri="{BB962C8B-B14F-4D97-AF65-F5344CB8AC3E}">
        <p14:creationId xmlns:p14="http://schemas.microsoft.com/office/powerpoint/2010/main" val="217829083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Thoughts on Community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9415" y="1362077"/>
            <a:ext cx="9272586" cy="4623440"/>
          </a:xfrm>
        </p:spPr>
        <p:txBody>
          <a:bodyPr/>
          <a:lstStyle/>
          <a:p>
            <a:r>
              <a:rPr lang="en-US" dirty="0" smtClean="0"/>
              <a:t>Conferences are too diffuse</a:t>
            </a:r>
          </a:p>
          <a:p>
            <a:pPr lvl="1"/>
            <a:r>
              <a:rPr lang="en-US" dirty="0" smtClean="0"/>
              <a:t>Single-track conferences provide a vastly superior experience</a:t>
            </a:r>
          </a:p>
          <a:p>
            <a:r>
              <a:rPr lang="en-US" dirty="0" smtClean="0"/>
              <a:t>Use OS community as an example</a:t>
            </a:r>
            <a:endParaRPr lang="en-US" dirty="0" smtClean="0"/>
          </a:p>
          <a:p>
            <a:pPr lvl="1"/>
            <a:r>
              <a:rPr lang="en-US" dirty="0" smtClean="0"/>
              <a:t>Much higher impact per paper</a:t>
            </a:r>
          </a:p>
          <a:p>
            <a:pPr lvl="2"/>
            <a:r>
              <a:rPr lang="en-US" dirty="0" smtClean="0"/>
              <a:t>SOSP (56 cites per paper) is 2x SIGMOD (26 cites per paper</a:t>
            </a:r>
          </a:p>
          <a:p>
            <a:pPr lvl="1"/>
            <a:r>
              <a:rPr lang="en-US" dirty="0" smtClean="0"/>
              <a:t>Top authors have 1/3</a:t>
            </a:r>
            <a:r>
              <a:rPr lang="en-US" baseline="30000" dirty="0" smtClean="0"/>
              <a:t>rd</a:t>
            </a:r>
            <a:r>
              <a:rPr lang="en-US" dirty="0" smtClean="0"/>
              <a:t> the pubs (</a:t>
            </a:r>
            <a:r>
              <a:rPr lang="en-US" dirty="0" err="1" smtClean="0"/>
              <a:t>Liskov</a:t>
            </a:r>
            <a:r>
              <a:rPr lang="en-US" dirty="0" smtClean="0"/>
              <a:t> = 13 SOSP+OSDI)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Proposal: </a:t>
            </a:r>
            <a:r>
              <a:rPr lang="en-US" dirty="0" smtClean="0"/>
              <a:t>create </a:t>
            </a:r>
            <a:r>
              <a:rPr lang="en-US" dirty="0" smtClean="0"/>
              <a:t>a </a:t>
            </a:r>
            <a:r>
              <a:rPr lang="en-US" dirty="0" smtClean="0"/>
              <a:t>“super conference”; 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single track,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where it is an honor to present,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that </a:t>
            </a:r>
            <a:r>
              <a:rPr lang="en-US" dirty="0" smtClean="0"/>
              <a:t>every one wants to attend.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E77003"/>
                </a:solidFill>
              </a:rPr>
              <a:t>MIT COMPUTER SCIENCE AND ARTIFICIAL INTELLIGENCE LABORATORY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289050" y="3838773"/>
            <a:ext cx="8382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/>
              <a:t>http://from-a-to-</a:t>
            </a:r>
            <a:r>
              <a:rPr lang="en-US" sz="1600" dirty="0" err="1"/>
              <a:t>remzi.blogspot.com</a:t>
            </a:r>
            <a:r>
              <a:rPr lang="en-US" sz="1600" dirty="0"/>
              <a:t>/2013/05/the-systems-top-50.html</a:t>
            </a:r>
          </a:p>
        </p:txBody>
      </p:sp>
    </p:spTree>
    <p:extLst>
      <p:ext uri="{BB962C8B-B14F-4D97-AF65-F5344CB8AC3E}">
        <p14:creationId xmlns:p14="http://schemas.microsoft.com/office/powerpoint/2010/main" val="217829083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Thoughts on Community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9415" y="1362077"/>
            <a:ext cx="9272586" cy="5953034"/>
          </a:xfrm>
        </p:spPr>
        <p:txBody>
          <a:bodyPr/>
          <a:lstStyle/>
          <a:p>
            <a:r>
              <a:rPr lang="en-US" dirty="0" smtClean="0"/>
              <a:t>Conferences are too diffuse</a:t>
            </a:r>
          </a:p>
          <a:p>
            <a:pPr lvl="1"/>
            <a:r>
              <a:rPr lang="en-US" dirty="0" smtClean="0"/>
              <a:t>Single-track conferences provide a vastly superior experience</a:t>
            </a:r>
          </a:p>
          <a:p>
            <a:r>
              <a:rPr lang="en-US" dirty="0" smtClean="0"/>
              <a:t>Use OS community as an example</a:t>
            </a:r>
            <a:endParaRPr lang="en-US" dirty="0" smtClean="0"/>
          </a:p>
          <a:p>
            <a:pPr lvl="1"/>
            <a:r>
              <a:rPr lang="en-US" dirty="0" smtClean="0"/>
              <a:t>Much higher impact per paper</a:t>
            </a:r>
          </a:p>
          <a:p>
            <a:pPr lvl="2"/>
            <a:r>
              <a:rPr lang="en-US" dirty="0" smtClean="0"/>
              <a:t>SOSP (56 cites per paper) is 2x SIGMOD (26 cites per paper</a:t>
            </a:r>
          </a:p>
          <a:p>
            <a:pPr lvl="1"/>
            <a:r>
              <a:rPr lang="en-US" dirty="0" smtClean="0"/>
              <a:t>Top authors have 1/3</a:t>
            </a:r>
            <a:r>
              <a:rPr lang="en-US" baseline="30000" dirty="0" smtClean="0"/>
              <a:t>rd</a:t>
            </a:r>
            <a:r>
              <a:rPr lang="en-US" dirty="0" smtClean="0"/>
              <a:t> the pubs (</a:t>
            </a:r>
            <a:r>
              <a:rPr lang="en-US" dirty="0" err="1" smtClean="0"/>
              <a:t>Liskov</a:t>
            </a:r>
            <a:r>
              <a:rPr lang="en-US" dirty="0" smtClean="0"/>
              <a:t> = 13 SOSP+OSDI)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Proposal: </a:t>
            </a:r>
            <a:r>
              <a:rPr lang="en-US" dirty="0" smtClean="0"/>
              <a:t>create </a:t>
            </a:r>
            <a:r>
              <a:rPr lang="en-US" dirty="0" smtClean="0"/>
              <a:t>a </a:t>
            </a:r>
            <a:r>
              <a:rPr lang="en-US" dirty="0" smtClean="0"/>
              <a:t>“super conference”; 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single track,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where it is an honor to present,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that </a:t>
            </a:r>
            <a:r>
              <a:rPr lang="en-US" dirty="0" smtClean="0"/>
              <a:t>every one wants to attend.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Think CIDR but where the papers are actually good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And from the whole community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E77003"/>
                </a:solidFill>
              </a:rPr>
              <a:t>MIT COMPUTER SCIENCE AND ARTIFICIAL INTELLIGENCE LABORATORY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289050" y="3838773"/>
            <a:ext cx="8382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/>
              <a:t>http://from-a-to-</a:t>
            </a:r>
            <a:r>
              <a:rPr lang="en-US" sz="1600" dirty="0" err="1"/>
              <a:t>remzi.blogspot.com</a:t>
            </a:r>
            <a:r>
              <a:rPr lang="en-US" sz="1600" dirty="0"/>
              <a:t>/2013/05/the-systems-top-50.html</a:t>
            </a:r>
          </a:p>
        </p:txBody>
      </p:sp>
    </p:spTree>
    <p:extLst>
      <p:ext uri="{BB962C8B-B14F-4D97-AF65-F5344CB8AC3E}">
        <p14:creationId xmlns:p14="http://schemas.microsoft.com/office/powerpoint/2010/main" val="217829083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Thoughts on 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9415" y="1362076"/>
            <a:ext cx="9272586" cy="5306703"/>
          </a:xfrm>
        </p:spPr>
        <p:txBody>
          <a:bodyPr/>
          <a:lstStyle/>
          <a:p>
            <a:r>
              <a:rPr lang="en-US" dirty="0" smtClean="0"/>
              <a:t>“Big Data” continues to lead CS</a:t>
            </a:r>
          </a:p>
          <a:p>
            <a:endParaRPr lang="en-US" dirty="0"/>
          </a:p>
          <a:p>
            <a:r>
              <a:rPr lang="en-US" dirty="0" smtClean="0"/>
              <a:t>By defining “databases” as “relational data management systems”, we lose out</a:t>
            </a:r>
          </a:p>
          <a:p>
            <a:endParaRPr lang="en-US" dirty="0"/>
          </a:p>
          <a:p>
            <a:r>
              <a:rPr lang="en-US" dirty="0" smtClean="0"/>
              <a:t>We can do better at getting general </a:t>
            </a:r>
            <a:r>
              <a:rPr lang="en-US" i="1" dirty="0" smtClean="0"/>
              <a:t>data intensive </a:t>
            </a:r>
            <a:r>
              <a:rPr lang="en-US" dirty="0" smtClean="0"/>
              <a:t>computing folks to participate in our community</a:t>
            </a:r>
          </a:p>
          <a:p>
            <a:endParaRPr lang="en-US" dirty="0" smtClean="0"/>
          </a:p>
          <a:p>
            <a:r>
              <a:rPr lang="en-US" dirty="0" smtClean="0"/>
              <a:t>A “good” database paper shouldn’t have to be full of </a:t>
            </a:r>
            <a:r>
              <a:rPr lang="en-US" dirty="0" err="1" smtClean="0"/>
              <a:t>psuedomath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SOCC is on the right track, but cloud computing isn’t hip anymore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E77003"/>
                </a:solidFill>
              </a:rPr>
              <a:t>MIT COMPUTER SCIENCE AND ARTIFICIAL INTELLIGENCE LABORATORY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63799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SLS-VG-light">
  <a:themeElements>
    <a:clrScheme name="">
      <a:dk1>
        <a:srgbClr val="514B47"/>
      </a:dk1>
      <a:lt1>
        <a:srgbClr val="FFFFFF"/>
      </a:lt1>
      <a:dk2>
        <a:srgbClr val="CB5200"/>
      </a:dk2>
      <a:lt2>
        <a:srgbClr val="ADADAD"/>
      </a:lt2>
      <a:accent1>
        <a:srgbClr val="E9D589"/>
      </a:accent1>
      <a:accent2>
        <a:srgbClr val="660000"/>
      </a:accent2>
      <a:accent3>
        <a:srgbClr val="FFFFFF"/>
      </a:accent3>
      <a:accent4>
        <a:srgbClr val="443F3B"/>
      </a:accent4>
      <a:accent5>
        <a:srgbClr val="F2E7C4"/>
      </a:accent5>
      <a:accent6>
        <a:srgbClr val="5C0000"/>
      </a:accent6>
      <a:hlink>
        <a:srgbClr val="666633"/>
      </a:hlink>
      <a:folHlink>
        <a:srgbClr val="980000"/>
      </a:folHlink>
    </a:clrScheme>
    <a:fontScheme name="SLS-VG-light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8575" cap="flat" cmpd="sng" algn="ctr">
          <a:solidFill>
            <a:srgbClr val="000000"/>
          </a:solidFill>
          <a:prstDash val="solid"/>
          <a:round/>
          <a:headEnd type="none" w="med" len="med"/>
          <a:tailEnd type="triangle" w="med" len="lg"/>
        </a:ln>
        <a:effectLst/>
      </a:spPr>
      <a:bodyPr vert="horz" wrap="none" lIns="64008" tIns="27432" rIns="64008" bIns="27432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85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pitchFamily="-10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8575" cap="flat" cmpd="sng" algn="ctr">
          <a:solidFill>
            <a:srgbClr val="000000"/>
          </a:solidFill>
          <a:prstDash val="solid"/>
          <a:round/>
          <a:headEnd type="none" w="med" len="med"/>
          <a:tailEnd type="triangle" w="med" len="lg"/>
        </a:ln>
        <a:effectLst/>
      </a:spPr>
      <a:bodyPr vert="horz" wrap="none" lIns="64008" tIns="27432" rIns="64008" bIns="27432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85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pitchFamily="-108" charset="0"/>
          </a:defRPr>
        </a:defPPr>
      </a:lstStyle>
    </a:lnDef>
  </a:objectDefaults>
  <a:extraClrSchemeLst>
    <a:extraClrScheme>
      <a:clrScheme name="SLS-VG-light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S-VG-light 2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S-VG-light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S-VG-light 4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S-VG-light 5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S-VG-light 6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S-VG-light 7">
        <a:dk1>
          <a:srgbClr val="FFFFFF"/>
        </a:dk1>
        <a:lt1>
          <a:srgbClr val="FFFFFF"/>
        </a:lt1>
        <a:dk2>
          <a:srgbClr val="FFFF00"/>
        </a:dk2>
        <a:lt2>
          <a:srgbClr val="919191"/>
        </a:lt2>
        <a:accent1>
          <a:srgbClr val="FC0128"/>
        </a:accent1>
        <a:accent2>
          <a:srgbClr val="063DE8"/>
        </a:accent2>
        <a:accent3>
          <a:srgbClr val="FFFFFF"/>
        </a:accent3>
        <a:accent4>
          <a:srgbClr val="DADADA"/>
        </a:accent4>
        <a:accent5>
          <a:srgbClr val="FDAAAC"/>
        </a:accent5>
        <a:accent6>
          <a:srgbClr val="0536D2"/>
        </a:accent6>
        <a:hlink>
          <a:srgbClr val="00DFCA"/>
        </a:hlink>
        <a:folHlink>
          <a:srgbClr val="EAEC5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S-VG-light 8">
        <a:dk1>
          <a:srgbClr val="777777"/>
        </a:dk1>
        <a:lt1>
          <a:srgbClr val="FFFFFF"/>
        </a:lt1>
        <a:dk2>
          <a:srgbClr val="FFFFCC"/>
        </a:dk2>
        <a:lt2>
          <a:srgbClr val="FFFF00"/>
        </a:lt2>
        <a:accent1>
          <a:srgbClr val="FFFF99"/>
        </a:accent1>
        <a:accent2>
          <a:srgbClr val="800000"/>
        </a:accent2>
        <a:accent3>
          <a:srgbClr val="FFFFE2"/>
        </a:accent3>
        <a:accent4>
          <a:srgbClr val="DADADA"/>
        </a:accent4>
        <a:accent5>
          <a:srgbClr val="FFFFCA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S-VG-light 9">
        <a:dk1>
          <a:srgbClr val="000000"/>
        </a:dk1>
        <a:lt1>
          <a:srgbClr val="FFFFFF"/>
        </a:lt1>
        <a:dk2>
          <a:srgbClr val="3333FF"/>
        </a:dk2>
        <a:lt2>
          <a:srgbClr val="777777"/>
        </a:lt2>
        <a:accent1>
          <a:srgbClr val="FFFF99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FFCA"/>
        </a:accent5>
        <a:accent6>
          <a:srgbClr val="E70000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S-VG-light 10">
        <a:dk1>
          <a:srgbClr val="514B47"/>
        </a:dk1>
        <a:lt1>
          <a:srgbClr val="FFFFFF"/>
        </a:lt1>
        <a:dk2>
          <a:srgbClr val="CB5200"/>
        </a:dk2>
        <a:lt2>
          <a:srgbClr val="B4B4B4"/>
        </a:lt2>
        <a:accent1>
          <a:srgbClr val="FDF0AD"/>
        </a:accent1>
        <a:accent2>
          <a:srgbClr val="660000"/>
        </a:accent2>
        <a:accent3>
          <a:srgbClr val="FFFFFF"/>
        </a:accent3>
        <a:accent4>
          <a:srgbClr val="443F3B"/>
        </a:accent4>
        <a:accent5>
          <a:srgbClr val="FEF6D3"/>
        </a:accent5>
        <a:accent6>
          <a:srgbClr val="5C0000"/>
        </a:accent6>
        <a:hlink>
          <a:srgbClr val="666633"/>
        </a:hlink>
        <a:folHlink>
          <a:srgbClr val="6666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063DE8"/>
      </a:accent2>
      <a:accent3>
        <a:srgbClr val="FFFFFF"/>
      </a:accent3>
      <a:accent4>
        <a:srgbClr val="000000"/>
      </a:accent4>
      <a:accent5>
        <a:srgbClr val="FDAAAC"/>
      </a:accent5>
      <a:accent6>
        <a:srgbClr val="0536D2"/>
      </a:accent6>
      <a:hlink>
        <a:srgbClr val="00DFCA"/>
      </a:hlink>
      <a:folHlink>
        <a:srgbClr val="EAEC5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063DE8"/>
      </a:accent2>
      <a:accent3>
        <a:srgbClr val="FFFFFF"/>
      </a:accent3>
      <a:accent4>
        <a:srgbClr val="000000"/>
      </a:accent4>
      <a:accent5>
        <a:srgbClr val="FDAAAC"/>
      </a:accent5>
      <a:accent6>
        <a:srgbClr val="0536D2"/>
      </a:accent6>
      <a:hlink>
        <a:srgbClr val="00DFCA"/>
      </a:hlink>
      <a:folHlink>
        <a:srgbClr val="EAEC5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D:\Templates\Presentation\SLS-VG-light.pot</Template>
  <TotalTime>40757</TotalTime>
  <Pages>1</Pages>
  <Words>479</Words>
  <Application>Microsoft Macintosh PowerPoint</Application>
  <PresentationFormat>Custom</PresentationFormat>
  <Paragraphs>71</Paragraphs>
  <Slides>8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  <vt:variant>
        <vt:lpstr>Custom Shows</vt:lpstr>
      </vt:variant>
      <vt:variant>
        <vt:i4>4</vt:i4>
      </vt:variant>
    </vt:vector>
  </HeadingPairs>
  <TitlesOfParts>
    <vt:vector size="13" baseType="lpstr">
      <vt:lpstr>SLS-VG-light</vt:lpstr>
      <vt:lpstr>PowerPoint Presentation</vt:lpstr>
      <vt:lpstr>Thoughts on Community</vt:lpstr>
      <vt:lpstr>Thoughts on Community</vt:lpstr>
      <vt:lpstr>Thoughts on Community</vt:lpstr>
      <vt:lpstr>Thoughts on Community</vt:lpstr>
      <vt:lpstr>Thoughts on Community</vt:lpstr>
      <vt:lpstr>Thoughts on Community</vt:lpstr>
      <vt:lpstr>Thoughts on Research</vt:lpstr>
      <vt:lpstr>Singapore</vt:lpstr>
      <vt:lpstr>ITRI</vt:lpstr>
      <vt:lpstr>Short</vt:lpstr>
      <vt:lpstr>very short</vt:lpstr>
    </vt:vector>
  </TitlesOfParts>
  <Company>MIT CSAIL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IAP Introduction</dc:title>
  <dc:creator>VZ</dc:creator>
  <cp:lastModifiedBy>Sam Madden</cp:lastModifiedBy>
  <cp:revision>1214</cp:revision>
  <cp:lastPrinted>2012-11-12T18:24:31Z</cp:lastPrinted>
  <dcterms:created xsi:type="dcterms:W3CDTF">2012-08-20T18:16:53Z</dcterms:created>
  <dcterms:modified xsi:type="dcterms:W3CDTF">2013-10-14T07:22:17Z</dcterms:modified>
</cp:coreProperties>
</file>