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6" r:id="rId3"/>
    <p:sldId id="350" r:id="rId4"/>
    <p:sldId id="267" r:id="rId5"/>
    <p:sldId id="35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EAEAEA"/>
    <a:srgbClr val="000066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6724-A5E5-4940-8CCF-789559526408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0F80B-C897-46B7-840E-C5C544D35E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957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F80B-C897-46B7-840E-C5C544D35E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592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BF48-5AB8-48AE-9FCB-0E448847AA01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A394-ED69-456F-8A89-E6DDA70E61DA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04C3-2C51-41B1-9CA2-C0BA15EA65C3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84D2-57A7-4E9C-9142-47EF0F1245E8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7E05-2AFA-4F32-8AA8-ABEF7477EF97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F102-2F59-492B-A8FC-CCFB08A6635E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0CA6-0CC2-4686-83DA-27000A41BDEE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1BC-9D56-4885-A713-EBFE3143C1D6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A06A-6331-4518-9D52-2904F2BB0938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91A5-7AA8-42CD-AFF6-BD81D9B01907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DFB9-A30D-4890-8834-D3E6AF552ECF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77BE5-D515-4727-8B58-4FD098EFDDC7}" type="datetime1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A3859-5BCB-4969-BAD2-FAAF2E1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s5.favim.com/orig/51/fesival-music-crowd-Favim.com-50932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073" b="7341"/>
          <a:stretch/>
        </p:blipFill>
        <p:spPr bwMode="auto">
          <a:xfrm>
            <a:off x="0" y="324091"/>
            <a:ext cx="9144000" cy="222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324092"/>
            <a:ext cx="9144000" cy="2229394"/>
          </a:xfrm>
          <a:prstGeom prst="rect">
            <a:avLst/>
          </a:prstGeom>
          <a:gradFill flip="none" rotWithShape="1">
            <a:gsLst>
              <a:gs pos="28000">
                <a:srgbClr val="FFFFFF">
                  <a:alpha val="0"/>
                </a:srgbClr>
              </a:gs>
              <a:gs pos="60000">
                <a:srgbClr val="FFFFFF">
                  <a:alpha val="66000"/>
                </a:srgbClr>
              </a:gs>
              <a:gs pos="77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7564" y="2197517"/>
            <a:ext cx="7848872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7454"/>
            <a:ext cx="7772400" cy="217171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66"/>
                </a:solidFill>
              </a:rPr>
              <a:t>Crowd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837" y="4164975"/>
            <a:ext cx="5986022" cy="1209913"/>
          </a:xfrm>
        </p:spPr>
        <p:txBody>
          <a:bodyPr anchor="ctr" anchorCtr="0"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Tova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Milo</a:t>
            </a:r>
            <a:endParaRPr lang="en-US" sz="40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412" name="Picture 4" descr="http://enas-sport.net/wp-content/uploads/gravity_forms/1-bc5dcc47f59136f93137c69e4edba436/2012/08/tel-avi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4592" y="5216078"/>
            <a:ext cx="1962304" cy="9935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>
          <a:xfrm>
            <a:off x="511696" y="1586508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Think of humanity and its collective mind expanding…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But first </a:t>
            </a:r>
            <a:r>
              <a:rPr lang="en-US" sz="2800" b="1" dirty="0" smtClean="0">
                <a:solidFill>
                  <a:srgbClr val="002060"/>
                </a:solidFill>
              </a:rPr>
              <a:t>a story</a:t>
            </a:r>
            <a:r>
              <a:rPr lang="en-US" sz="2400" b="1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32656"/>
            <a:ext cx="871296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  <a:effectLst/>
        </p:spPr>
        <p:txBody>
          <a:bodyPr anchor="b" anchorCtr="0"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66"/>
                </a:solidFill>
              </a:rPr>
              <a:t>The research frontier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165A3859-5BCB-4969-BAD2-FAAF2E16BD7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Crowd Mining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3" name="Picture 16" descr="https://encrypted-tbn3.gstatic.com/images?q=tbn:ANd9GcQlyIdpKUEGvdCgD1o9MtVZ5oFTWE76whwTah8ZXBPksVoI4Q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8019" y="2644106"/>
            <a:ext cx="3507694" cy="26273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332656"/>
            <a:ext cx="871296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  <a:effectLst/>
        </p:spPr>
        <p:txBody>
          <a:bodyPr anchor="b" anchorCtr="0"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66"/>
                </a:solidFill>
              </a:rPr>
              <a:t>Let us put this in research terminology…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7212" cy="4525963"/>
          </a:xfrm>
        </p:spPr>
        <p:txBody>
          <a:bodyPr>
            <a:normAutofit fontScale="62500" lnSpcReduction="20000"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Imprecise, under-specified questions.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Often in natural language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002060"/>
                </a:solidFill>
              </a:rPr>
              <a:t>Search for </a:t>
            </a:r>
            <a:r>
              <a:rPr lang="en-US" sz="2800" dirty="0" smtClean="0">
                <a:solidFill>
                  <a:srgbClr val="FF0000"/>
                </a:solidFill>
              </a:rPr>
              <a:t>common/interesting/useful/exceptional patterns </a:t>
            </a:r>
            <a:r>
              <a:rPr lang="en-US" sz="2800" dirty="0" smtClean="0">
                <a:solidFill>
                  <a:srgbClr val="002060"/>
                </a:solidFill>
              </a:rPr>
              <a:t>in an </a:t>
            </a:r>
            <a:r>
              <a:rPr lang="en-US" sz="2800" dirty="0" smtClean="0">
                <a:solidFill>
                  <a:srgbClr val="FF0000"/>
                </a:solidFill>
              </a:rPr>
              <a:t>“open world”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Huge amounts of relevant data sources &amp; content.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</a:t>
            </a:r>
            <a:r>
              <a:rPr lang="en-US" sz="2800" dirty="0">
                <a:solidFill>
                  <a:srgbClr val="002060"/>
                </a:solidFill>
              </a:rPr>
              <a:t>O</a:t>
            </a:r>
            <a:r>
              <a:rPr lang="en-US" sz="2800" dirty="0" smtClean="0">
                <a:solidFill>
                  <a:srgbClr val="002060"/>
                </a:solidFill>
              </a:rPr>
              <a:t>ften </a:t>
            </a:r>
            <a:r>
              <a:rPr lang="en-US" sz="2800" dirty="0">
                <a:solidFill>
                  <a:srgbClr val="002060"/>
                </a:solidFill>
              </a:rPr>
              <a:t>in natural language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Partially only in people minds!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Many important application domains: 					</a:t>
            </a:r>
            <a:r>
              <a:rPr lang="en-US" sz="2800" dirty="0"/>
              <a:t> </a:t>
            </a:r>
            <a:r>
              <a:rPr lang="en-US" sz="2800" dirty="0" smtClean="0"/>
              <a:t>         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(Folk) </a:t>
            </a:r>
            <a:r>
              <a:rPr lang="en-US" sz="2800" dirty="0"/>
              <a:t>m</a:t>
            </a:r>
            <a:r>
              <a:rPr lang="en-US" sz="2800" dirty="0" smtClean="0"/>
              <a:t>edicine, Social studies, Education, Cyber security, Scientific experiments,…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165A3859-5BCB-4969-BAD2-FAAF2E16BD7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Crowd Mining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34275" y="4014262"/>
            <a:ext cx="5870636" cy="9728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Requires a </a:t>
            </a:r>
            <a:r>
              <a:rPr lang="en-US" sz="2800" b="1" dirty="0">
                <a:solidFill>
                  <a:srgbClr val="0070C0"/>
                </a:solidFill>
              </a:rPr>
              <a:t>new type of </a:t>
            </a:r>
            <a:r>
              <a:rPr lang="en-US" sz="2800" b="1" dirty="0" smtClean="0">
                <a:solidFill>
                  <a:srgbClr val="0070C0"/>
                </a:solidFill>
              </a:rPr>
              <a:t>crowd-assisted (interactive) mining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240" y="3422210"/>
            <a:ext cx="21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67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332656"/>
            <a:ext cx="871296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  <a:effectLst/>
        </p:spPr>
        <p:txBody>
          <a:bodyPr anchor="b" anchorCtr="0"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66"/>
                </a:solidFill>
              </a:rPr>
              <a:t>Mining with the crowd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Mining for what?</a:t>
            </a:r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Query </a:t>
            </a:r>
            <a:r>
              <a:rPr lang="en-US" sz="2400" dirty="0" smtClean="0">
                <a:solidFill>
                  <a:srgbClr val="002060"/>
                </a:solidFill>
              </a:rPr>
              <a:t>understanding and refinement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Identifying relevant information sources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Relevant patterns and answers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900" dirty="0" smtClean="0">
                <a:solidFill>
                  <a:srgbClr val="002060"/>
                </a:solidFill>
              </a:rPr>
              <a:t>How?</a:t>
            </a:r>
            <a:endParaRPr lang="en-US" sz="29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Mining </a:t>
            </a:r>
            <a:r>
              <a:rPr lang="en-US" sz="2400" dirty="0">
                <a:solidFill>
                  <a:srgbClr val="002060"/>
                </a:solidFill>
              </a:rPr>
              <a:t>human and computerized knowledge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Interactive </a:t>
            </a:r>
            <a:r>
              <a:rPr lang="en-US" sz="2400" dirty="0">
                <a:solidFill>
                  <a:srgbClr val="002060"/>
                </a:solidFill>
              </a:rPr>
              <a:t>incremental process</a:t>
            </a:r>
            <a:endParaRPr lang="en-US" sz="2500" dirty="0">
              <a:solidFill>
                <a:srgbClr val="002060"/>
              </a:solidFill>
            </a:endParaRP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Crowd mining is very different from traditional data mining!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>
                <a:solidFill>
                  <a:srgbClr val="0070C0"/>
                </a:solidFill>
              </a:rPr>
              <a:t>questions/answers that one can ask/get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>
                <a:solidFill>
                  <a:srgbClr val="0070C0"/>
                </a:solidFill>
              </a:rPr>
              <a:t>Availability, behavior, error, reliability</a:t>
            </a:r>
            <a:r>
              <a:rPr lang="en-US" sz="2400" b="1" dirty="0" smtClean="0">
                <a:solidFill>
                  <a:srgbClr val="0070C0"/>
                </a:solidFill>
              </a:rPr>
              <a:t>, cost…</a:t>
            </a:r>
            <a:endParaRPr lang="en-US" sz="24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</a:t>
            </a:r>
            <a:r>
              <a:rPr lang="en-US" sz="2400" b="1" dirty="0" smtClean="0">
                <a:solidFill>
                  <a:srgbClr val="0070C0"/>
                </a:solidFill>
              </a:rPr>
              <a:t> User </a:t>
            </a:r>
            <a:r>
              <a:rPr lang="en-US" sz="2400" b="1" dirty="0">
                <a:solidFill>
                  <a:srgbClr val="0070C0"/>
                </a:solidFill>
              </a:rPr>
              <a:t>capacity of grasping information</a:t>
            </a:r>
          </a:p>
          <a:p>
            <a:pPr>
              <a:buNone/>
            </a:pPr>
            <a:endParaRPr lang="en-US" sz="2900" dirty="0" smtClean="0">
              <a:solidFill>
                <a:srgbClr val="00206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2060"/>
                </a:solidFill>
              </a:rPr>
              <a:t>Need to develop new toolkits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NLP, ML, </a:t>
            </a:r>
            <a:r>
              <a:rPr lang="en-US" sz="2400" dirty="0">
                <a:solidFill>
                  <a:srgbClr val="002060"/>
                </a:solidFill>
              </a:rPr>
              <a:t>statistics, phycology, HCI, …</a:t>
            </a:r>
          </a:p>
          <a:p>
            <a:pPr lvl="1"/>
            <a:endParaRPr lang="en-US" sz="2500" dirty="0" smtClean="0">
              <a:solidFill>
                <a:srgbClr val="002060"/>
              </a:solidFill>
            </a:endParaRPr>
          </a:p>
          <a:p>
            <a:endParaRPr lang="en-US" sz="29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lvl="1"/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165A3859-5BCB-4969-BAD2-FAAF2E16BD7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Crowd Mining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6038661" y="2743204"/>
            <a:ext cx="3014804" cy="1376127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Hey ,but isn’t this again all about source capabilities???!!!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5510524" y="4401239"/>
            <a:ext cx="3097794" cy="1376127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Yes, but very different…  </a:t>
            </a:r>
            <a:r>
              <a:rPr lang="en-US" sz="1400" b="1" dirty="0">
                <a:solidFill>
                  <a:srgbClr val="0070C0"/>
                </a:solidFill>
              </a:rPr>
              <a:t>Huge number of sources, very interactive</a:t>
            </a:r>
            <a:r>
              <a:rPr lang="en-US" sz="1400" b="1" dirty="0" smtClean="0">
                <a:solidFill>
                  <a:srgbClr val="0070C0"/>
                </a:solidFill>
              </a:rPr>
              <a:t>,          </a:t>
            </a:r>
            <a:r>
              <a:rPr lang="en-US" sz="1400" b="1" dirty="0">
                <a:solidFill>
                  <a:srgbClr val="0070C0"/>
                </a:solidFill>
              </a:rPr>
              <a:t>very diverse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332656"/>
            <a:ext cx="871296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  <a:effectLst/>
        </p:spPr>
        <p:txBody>
          <a:bodyPr anchor="b" anchorCtr="0"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66"/>
                </a:solidFill>
              </a:rPr>
              <a:t>The end of the story…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My son passed the exam (smart kid :-)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But decided that he prefers to have			     fun for three months rather than				 spend his days programming… 				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smtClean="0">
                <a:solidFill>
                  <a:srgbClr val="002060"/>
                </a:solidFill>
              </a:rPr>
              <a:t>even smarter :-)</a:t>
            </a:r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165A3859-5BCB-4969-BAD2-FAAF2E16BD7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Crowd Mining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d1r5i20o8cadcu.cloudfront.net/designs/images/76856/original/programmer_creattica_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9486" y="1615774"/>
            <a:ext cx="2070468" cy="246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yousufnewyork.files.wordpress.com/2013/02/surfer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790" y="4209861"/>
            <a:ext cx="3120966" cy="208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ultiply 8"/>
          <p:cNvSpPr/>
          <p:nvPr/>
        </p:nvSpPr>
        <p:spPr>
          <a:xfrm>
            <a:off x="5694633" y="1230340"/>
            <a:ext cx="2525917" cy="329639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515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229</Words>
  <Application>Microsoft Office PowerPoint</Application>
  <PresentationFormat>On-screen Show (4:3)</PresentationFormat>
  <Paragraphs>88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Crowd Mining</vt:lpstr>
      <vt:lpstr>The research frontier</vt:lpstr>
      <vt:lpstr>Let us put this in research terminology…</vt:lpstr>
      <vt:lpstr>Mining with the crowd</vt:lpstr>
      <vt:lpstr>The end of the story…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CrowdMining Mining association rules from the crowd</dc:title>
  <dc:creator>YAEL</dc:creator>
  <cp:lastModifiedBy>milo</cp:lastModifiedBy>
  <cp:revision>255</cp:revision>
  <dcterms:created xsi:type="dcterms:W3CDTF">2012-10-13T17:44:52Z</dcterms:created>
  <dcterms:modified xsi:type="dcterms:W3CDTF">2013-10-08T08:24:06Z</dcterms:modified>
</cp:coreProperties>
</file>