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57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72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916B-02FE-8E44-B5EF-C6D4B5456FA7}" type="datetimeFigureOut">
              <a:rPr lang="en-US" smtClean="0"/>
              <a:pPr/>
              <a:t>10/15/13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7D59-2FEF-1441-B699-89DD4FA4E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Publication</a:t>
            </a:r>
            <a:r>
              <a:rPr lang="en-US" dirty="0" smtClean="0"/>
              <a:t> Etc.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our field really unattractive so no one enters it?</a:t>
            </a:r>
          </a:p>
          <a:p>
            <a:r>
              <a:rPr lang="en-US" dirty="0" smtClean="0"/>
              <a:t>Ask everyone to please write fewer papers?</a:t>
            </a:r>
          </a:p>
          <a:p>
            <a:r>
              <a:rPr lang="en-US" dirty="0" smtClean="0"/>
              <a:t>Shame people by calling their work </a:t>
            </a:r>
            <a:r>
              <a:rPr lang="en-US" dirty="0" err="1" smtClean="0"/>
              <a:t>LPUs</a:t>
            </a:r>
            <a:r>
              <a:rPr lang="en-US" dirty="0" smtClean="0"/>
              <a:t>?</a:t>
            </a:r>
          </a:p>
          <a:p>
            <a:r>
              <a:rPr lang="en-US" dirty="0" smtClean="0"/>
              <a:t>Establish and enforce quota systems?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All are doomed; like fighting drugs by asking suppliers to stop.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Thought experiment: if writing 5X papers gave no benefit over writing X, the problem would be lessened (perhaps by a factor of 5).</a:t>
            </a:r>
          </a:p>
          <a:p>
            <a:r>
              <a:rPr lang="en-US" dirty="0" smtClean="0"/>
              <a:t>So how can we do this?</a:t>
            </a:r>
          </a:p>
          <a:p>
            <a:pPr lvl="1"/>
            <a:r>
              <a:rPr lang="en-US" dirty="0" smtClean="0"/>
              <a:t>Tell everyone to stop counting papers in evaluations? </a:t>
            </a:r>
          </a:p>
          <a:p>
            <a:pPr lvl="1"/>
            <a:r>
              <a:rPr lang="en-US" dirty="0" smtClean="0"/>
              <a:t>Many of us already do not count papers in evaluations, but unlikely to succeed worldwide anytime soon.</a:t>
            </a:r>
          </a:p>
          <a:p>
            <a:r>
              <a:rPr lang="en-US" dirty="0" smtClean="0"/>
              <a:t>Guess: solution must be linked to capacity.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Straw-man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papers go to one clearing house. Every paper is “accepted” there.</a:t>
            </a:r>
          </a:p>
          <a:p>
            <a:r>
              <a:rPr lang="en-US" dirty="0" smtClean="0"/>
              <a:t>Conference PCs comb this clearing house for papers. </a:t>
            </a:r>
          </a:p>
          <a:p>
            <a:pPr lvl="1"/>
            <a:r>
              <a:rPr lang="en-US" dirty="0" smtClean="0"/>
              <a:t>Each PC member picks a few papers to bring to the PC meeting (small, and face-to-face).</a:t>
            </a:r>
          </a:p>
          <a:p>
            <a:pPr lvl="1"/>
            <a:r>
              <a:rPr lang="en-US" dirty="0" smtClean="0"/>
              <a:t>Each PC member is an advocate for his/her selections.</a:t>
            </a:r>
          </a:p>
          <a:p>
            <a:pPr lvl="1"/>
            <a:r>
              <a:rPr lang="en-US" dirty="0" smtClean="0"/>
              <a:t>No obligation to review any paper in the clearing house.</a:t>
            </a:r>
          </a:p>
          <a:p>
            <a:pPr lvl="1"/>
            <a:r>
              <a:rPr lang="en-US" dirty="0" smtClean="0"/>
              <a:t>Conferences compete for the best papers.</a:t>
            </a:r>
          </a:p>
          <a:p>
            <a:r>
              <a:rPr lang="en-US" dirty="0" smtClean="0"/>
              <a:t>It will be brutal but life is hard.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Creates a two-tier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Clearing house publishes everything.</a:t>
            </a:r>
          </a:p>
          <a:p>
            <a:pPr lvl="1"/>
            <a:r>
              <a:rPr lang="en-US" dirty="0" smtClean="0"/>
              <a:t>Everyone gets the experience of performing research and writing it up.</a:t>
            </a:r>
          </a:p>
          <a:p>
            <a:pPr lvl="1"/>
            <a:r>
              <a:rPr lang="en-US" dirty="0" smtClean="0"/>
              <a:t>The ecosystem continues to be fed with interested people dedicated to interesting projects.</a:t>
            </a:r>
          </a:p>
          <a:p>
            <a:pPr lvl="1"/>
            <a:r>
              <a:rPr lang="en-US" dirty="0" smtClean="0"/>
              <a:t>The lucky few will get recognized with conference paper invitations.</a:t>
            </a:r>
          </a:p>
          <a:p>
            <a:r>
              <a:rPr lang="en-US" dirty="0" smtClean="0"/>
              <a:t>Want to be a researcher? </a:t>
            </a:r>
          </a:p>
          <a:p>
            <a:pPr lvl="1"/>
            <a:r>
              <a:rPr lang="en-US" dirty="0" smtClean="0"/>
              <a:t>Figure out how to get invitations.</a:t>
            </a:r>
          </a:p>
          <a:p>
            <a:r>
              <a:rPr lang="en-US" dirty="0" smtClean="0"/>
              <a:t>Fail to get invitations?</a:t>
            </a:r>
          </a:p>
          <a:p>
            <a:pPr lvl="1"/>
            <a:r>
              <a:rPr lang="en-US" dirty="0" smtClean="0"/>
              <a:t>Have great career in industry.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comment/idea goes here…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 complex and emotional topic.</a:t>
            </a:r>
          </a:p>
          <a:p>
            <a:pPr lvl="1"/>
            <a:r>
              <a:rPr lang="en-US" dirty="0" smtClean="0"/>
              <a:t>There are many facets of the problem.</a:t>
            </a:r>
          </a:p>
          <a:p>
            <a:pPr lvl="1"/>
            <a:r>
              <a:rPr lang="en-US" dirty="0" smtClean="0"/>
              <a:t>Any “solution” will have good and bad points and be hard to implement.</a:t>
            </a:r>
          </a:p>
          <a:p>
            <a:pPr lvl="1"/>
            <a:r>
              <a:rPr lang="en-US" dirty="0" smtClean="0"/>
              <a:t>We will not design a solution today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 </a:t>
            </a:r>
            <a:r>
              <a:rPr lang="en-US" dirty="0" smtClean="0"/>
              <a:t>thoughts on the problem.</a:t>
            </a:r>
          </a:p>
          <a:p>
            <a:r>
              <a:rPr lang="en-US" dirty="0" smtClean="0"/>
              <a:t>A straw-man “solution,” just to:</a:t>
            </a:r>
          </a:p>
          <a:p>
            <a:pPr lvl="1"/>
            <a:r>
              <a:rPr lang="en-US" dirty="0" smtClean="0"/>
              <a:t>Be concrete.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/>
              <a:t>a</a:t>
            </a:r>
            <a:r>
              <a:rPr lang="en-US" dirty="0" smtClean="0"/>
              <a:t> target </a:t>
            </a:r>
            <a:r>
              <a:rPr lang="en-US" smtClean="0"/>
              <a:t>to attack for </a:t>
            </a:r>
            <a:r>
              <a:rPr lang="en-US" dirty="0" smtClean="0"/>
              <a:t>discussion.</a:t>
            </a:r>
            <a:endParaRPr lang="en-US" dirty="0" smtClean="0"/>
          </a:p>
          <a:p>
            <a:pPr lvl="1"/>
            <a:r>
              <a:rPr lang="en-US" dirty="0" smtClean="0"/>
              <a:t>We should focus much more on the problems that exist rather than this straw-man – even I won’t advocate implementing it without a lot of refinement.</a:t>
            </a:r>
            <a:endParaRPr lang="en-US" dirty="0" smtClean="0"/>
          </a:p>
          <a:p>
            <a:r>
              <a:rPr lang="en-US" dirty="0" smtClean="0"/>
              <a:t>Most of the session will be discussion (or lunch will be early).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 many people striving to write too many papers.</a:t>
            </a:r>
          </a:p>
          <a:p>
            <a:r>
              <a:rPr lang="en-US" dirty="0" smtClean="0"/>
              <a:t>Among the results:</a:t>
            </a:r>
          </a:p>
          <a:p>
            <a:pPr lvl="1"/>
            <a:r>
              <a:rPr lang="en-US" dirty="0" smtClean="0"/>
              <a:t>Conferences are either too large and diverse or ridiculously selective.</a:t>
            </a:r>
          </a:p>
          <a:p>
            <a:pPr lvl="1"/>
            <a:r>
              <a:rPr lang="en-US" dirty="0" smtClean="0"/>
              <a:t>PCs are enormous, fickle, and have a hard time finding good programs.</a:t>
            </a:r>
          </a:p>
          <a:p>
            <a:pPr lvl="1"/>
            <a:r>
              <a:rPr lang="en-US" dirty="0" smtClean="0"/>
              <a:t>Researchers face a depressing task of generating all these papers and getting them past program committees.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coming deluge…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Scary scenario:</a:t>
            </a:r>
          </a:p>
          <a:p>
            <a:pPr lvl="1"/>
            <a:r>
              <a:rPr lang="en-US" dirty="0" smtClean="0"/>
              <a:t>As more of the world develops research universities…</a:t>
            </a:r>
          </a:p>
          <a:p>
            <a:pPr lvl="1"/>
            <a:r>
              <a:rPr lang="en-US" dirty="0" smtClean="0"/>
              <a:t>As more existing universities “fill up” with researchers…</a:t>
            </a:r>
          </a:p>
          <a:p>
            <a:pPr>
              <a:buNone/>
            </a:pPr>
            <a:r>
              <a:rPr lang="en-US" dirty="0" smtClean="0"/>
              <a:t>the problem will get (much) worse.</a:t>
            </a:r>
          </a:p>
          <a:p>
            <a:r>
              <a:rPr lang="en-US" i="1" dirty="0" smtClean="0"/>
              <a:t>We are living in the “good old days” of 10 years hence.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problem is </a:t>
            </a:r>
            <a:r>
              <a:rPr lang="en-US" i="1" dirty="0" smtClean="0"/>
              <a:t>not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Young researchers don’t have the high morals and research taste of the old guard.</a:t>
            </a:r>
          </a:p>
          <a:p>
            <a:r>
              <a:rPr lang="en-US" dirty="0" smtClean="0"/>
              <a:t>Young researchers have a genetic deficiency that leads them to prefer </a:t>
            </a:r>
            <a:r>
              <a:rPr lang="en-US" dirty="0" err="1" smtClean="0"/>
              <a:t>LPUs</a:t>
            </a:r>
            <a:r>
              <a:rPr lang="en-US" dirty="0" smtClean="0"/>
              <a:t> over high impact fundamental work.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observations on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Once-in-a-decade papers tend to appear only about once every 10 years.</a:t>
            </a:r>
          </a:p>
          <a:p>
            <a:r>
              <a:rPr lang="en-US" dirty="0" smtClean="0"/>
              <a:t>Paradigm-change causing papers tend to appear only about as frequently as paradigm changes occur.</a:t>
            </a:r>
          </a:p>
          <a:p>
            <a:r>
              <a:rPr lang="en-US" i="1" dirty="0" smtClean="0"/>
              <a:t>Asking everyone to only write once-a-decade, paradigm-changing papers is stupid.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why do we have so many papers?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factors:</a:t>
            </a:r>
          </a:p>
          <a:p>
            <a:pPr lvl="1"/>
            <a:r>
              <a:rPr lang="en-US" dirty="0" smtClean="0"/>
              <a:t>Many more researchers.</a:t>
            </a:r>
          </a:p>
          <a:p>
            <a:pPr lvl="1"/>
            <a:r>
              <a:rPr lang="en-US" dirty="0" smtClean="0"/>
              <a:t>Many more papers per researcher.</a:t>
            </a:r>
          </a:p>
          <a:p>
            <a:r>
              <a:rPr lang="en-US" dirty="0" smtClean="0"/>
              <a:t>These researchers are smart: </a:t>
            </a:r>
          </a:p>
          <a:p>
            <a:pPr lvl="1"/>
            <a:r>
              <a:rPr lang="en-US" dirty="0" smtClean="0"/>
              <a:t>Publishing a lot of papers in good places guarantees [a moderate level of] success.</a:t>
            </a:r>
          </a:p>
          <a:p>
            <a:pPr lvl="1"/>
            <a:r>
              <a:rPr lang="en-US" dirty="0" smtClean="0"/>
              <a:t>Going for lots of singles has a higher expected payoff than always swinging for the fences.</a:t>
            </a:r>
          </a:p>
          <a:p>
            <a:pPr>
              <a:buNone/>
            </a:pPr>
            <a:r>
              <a:rPr lang="en-US" dirty="0" smtClean="0"/>
              <a:t>    So they write a lot of papers.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address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Supply </a:t>
            </a:r>
            <a:r>
              <a:rPr lang="en-US" dirty="0" smtClean="0"/>
              <a:t>– reducing the supply of papers.</a:t>
            </a:r>
          </a:p>
          <a:p>
            <a:r>
              <a:rPr lang="en-US" i="1" dirty="0" smtClean="0"/>
              <a:t>Demand </a:t>
            </a:r>
            <a:r>
              <a:rPr lang="en-US" dirty="0" smtClean="0"/>
              <a:t>– reducing the demand for these papers. </a:t>
            </a:r>
          </a:p>
          <a:p>
            <a:r>
              <a:rPr lang="en-US" i="1" dirty="0" smtClean="0"/>
              <a:t>Capacity </a:t>
            </a:r>
            <a:r>
              <a:rPr lang="en-US" dirty="0" smtClean="0"/>
              <a:t>– creating scalable publishable systems that can handle the deluge.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728</Words>
  <Application>Microsoft Macintosh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Publication Etc.</vt:lpstr>
      <vt:lpstr>Disclaimer</vt:lpstr>
      <vt:lpstr>Plan for talk</vt:lpstr>
      <vt:lpstr>What is the problem?</vt:lpstr>
      <vt:lpstr>The coming deluge…</vt:lpstr>
      <vt:lpstr>What the problem is not</vt:lpstr>
      <vt:lpstr>Some observations on papers</vt:lpstr>
      <vt:lpstr>So why do we have so many papers?</vt:lpstr>
      <vt:lpstr>How can we address the problem?</vt:lpstr>
      <vt:lpstr>Reducing supply</vt:lpstr>
      <vt:lpstr>Reducing demand</vt:lpstr>
      <vt:lpstr>Straw-man idea</vt:lpstr>
      <vt:lpstr>Creates a two-tier system</vt:lpstr>
      <vt:lpstr>Discussion?</vt:lpstr>
    </vt:vector>
  </TitlesOfParts>
  <Company>UW-Madison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Publication and Evaluation Issues</dc:title>
  <dc:creator>Jeffrey Naughton</dc:creator>
  <cp:lastModifiedBy>Jeffrey Naughton</cp:lastModifiedBy>
  <cp:revision>14</cp:revision>
  <dcterms:created xsi:type="dcterms:W3CDTF">2013-10-15T17:52:22Z</dcterms:created>
  <dcterms:modified xsi:type="dcterms:W3CDTF">2013-10-15T21:13:13Z</dcterms:modified>
</cp:coreProperties>
</file>