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852" r:id="rId1"/>
    <p:sldMasterId id="2147484880" r:id="rId2"/>
    <p:sldMasterId id="2147484868" r:id="rId3"/>
    <p:sldMasterId id="2147484892" r:id="rId4"/>
  </p:sldMasterIdLst>
  <p:notesMasterIdLst>
    <p:notesMasterId r:id="rId11"/>
  </p:notesMasterIdLst>
  <p:handoutMasterIdLst>
    <p:handoutMasterId r:id="rId12"/>
  </p:handoutMasterIdLst>
  <p:sldIdLst>
    <p:sldId id="256" r:id="rId5"/>
    <p:sldId id="437" r:id="rId6"/>
    <p:sldId id="432" r:id="rId7"/>
    <p:sldId id="434" r:id="rId8"/>
    <p:sldId id="435" r:id="rId9"/>
    <p:sldId id="43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643" autoAdjust="0"/>
  </p:normalViewPr>
  <p:slideViewPr>
    <p:cSldViewPr snapToGrid="0" snapToObjects="1">
      <p:cViewPr varScale="1">
        <p:scale>
          <a:sx n="94" d="100"/>
          <a:sy n="94" d="100"/>
        </p:scale>
        <p:origin x="-1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C34B7-D556-8B49-B4AF-544F5439A515}" type="datetimeFigureOut">
              <a:t>10/13/13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726B1-D4E9-BA41-86DD-54EEED9EB34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34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8DBF6-E63E-4940-8AB5-DEFD294C72D8}" type="datetimeFigureOut">
              <a:t>10/13/13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D9024-1CE3-EF4C-AD33-353A71ADA9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1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D9024-1CE3-EF4C-AD33-353A71ADA9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59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D9024-1CE3-EF4C-AD33-353A71ADA9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37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Old: Classical</a:t>
            </a:r>
            <a:r>
              <a:rPr lang="en-US" baseline="0" dirty="0" smtClean="0"/>
              <a:t> disk layout, join processing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Loosely</a:t>
            </a:r>
            <a:r>
              <a:rPr lang="en-US" baseline="0" dirty="0" smtClean="0"/>
              <a:t> coupled system design.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D9024-1CE3-EF4C-AD33-353A71ADA9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D9024-1CE3-EF4C-AD33-353A71ADA99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13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78349"/>
            <a:ext cx="9144000" cy="1941027"/>
          </a:xfrm>
        </p:spPr>
        <p:txBody>
          <a:bodyPr lIns="274320"/>
          <a:lstStyle>
            <a:lvl1pPr algn="ctr">
              <a:lnSpc>
                <a:spcPct val="13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19377"/>
            <a:ext cx="9144000" cy="3838623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0" rIns="274320" bIns="548640" rtlCol="0" anchor="t" anchorCtr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95B7663A-58F8-124F-8EAC-0BB93C8FCA7C}" type="datetime1">
              <a:rPr lang="en-US" smtClean="0"/>
              <a:t>10/13/13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0006-F5AC-DC4E-9183-11181D612CE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D65513A5-A5EA-AD4C-BA91-81F20F54F527}" type="datetime1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F19655CA-5579-BB49-81EC-2BFEFCF3F322}" type="datetime1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550F8851-B69B-5D42-9C77-738050D5A612}" type="datetime1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649B2674-B43C-8B4B-8D1A-F84FD45D8646}" type="datetime1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0006-F5AC-DC4E-9183-11181D612CE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82069F19-8054-6249-9989-B252B3B6725F}" type="datetime1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0006-F5AC-DC4E-9183-11181D612CE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5359-E39B-644A-A619-9A39D77EE293}" type="datetime1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B99AD-654C-1342-972E-EB245EE593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56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42A5F-3C06-F246-9335-7F97B86B0EAE}" type="datetime1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B99AD-654C-1342-972E-EB245EE593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04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5420-2B81-5448-A9B2-1DD3A5F2EE7A}" type="datetime1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B99AD-654C-1342-972E-EB245EE593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25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DF9C7-22E9-DD4D-ACA2-E5BC58A8DB03}" type="datetime1">
              <a:rPr lang="en-US" smtClean="0"/>
              <a:t>10/13/13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B99AD-654C-1342-972E-EB245EE593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8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BF8090FA-E13A-D94F-A3FA-A27D4714505A}" type="datetime1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0006-F5AC-DC4E-9183-11181D612CE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BC561-ABA4-5B4D-AE8A-31043D869585}" type="datetime1">
              <a:rPr lang="en-US" smtClean="0"/>
              <a:t>10/13/13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B99AD-654C-1342-972E-EB245EE593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69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415CA-EC21-EB48-A1D1-DC5E97D19043}" type="datetime1">
              <a:rPr lang="en-US" smtClean="0"/>
              <a:t>10/13/13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B99AD-654C-1342-972E-EB245EE593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4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49C7-1FC9-824E-816A-4CEB507E84A6}" type="datetime1">
              <a:rPr lang="en-US" smtClean="0"/>
              <a:t>10/13/13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B99AD-654C-1342-972E-EB245EE593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784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FEA8C-3280-D344-8218-529517B8C5D5}" type="datetime1">
              <a:rPr lang="en-US" smtClean="0"/>
              <a:t>10/13/13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B99AD-654C-1342-972E-EB245EE593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29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BCFF-25E3-1546-B631-5051BDBB722D}" type="datetime1">
              <a:rPr lang="en-US" smtClean="0"/>
              <a:t>10/13/13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B99AD-654C-1342-972E-EB245EE593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411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DACE-24E1-844D-B59D-BF079924498F}" type="datetime1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B99AD-654C-1342-972E-EB245EE593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16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0DBD-B61F-DF47-AF99-8B702243ABC6}" type="datetime1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B99AD-654C-1342-972E-EB245EE593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78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ECA8-13EB-9E4F-8D27-6BA58328EF79}" type="datetime1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5016-FDFB-6242-9073-85B8798E0E9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821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8063-C4BA-0648-A9A0-D8911331F0DA}" type="datetime1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5016-FDFB-6242-9073-85B8798E0E9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907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E3446-A8BE-9A44-9A35-23AC163FE968}" type="datetime1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5016-FDFB-6242-9073-85B8798E0E9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5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584A5575-994F-2F44-ABBD-CBB83A927F49}" type="datetime1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C4AD-C6AF-7949-95D1-8F887AB905AC}" type="datetime1">
              <a:rPr lang="en-US" smtClean="0"/>
              <a:t>10/13/13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5016-FDFB-6242-9073-85B8798E0E9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203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E1EE-CF99-634F-944A-36114A1AA4E8}" type="datetime1">
              <a:rPr lang="en-US" smtClean="0"/>
              <a:t>10/13/13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5016-FDFB-6242-9073-85B8798E0E9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283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1C392-4E12-064A-8457-E52E60E33C0C}" type="datetime1">
              <a:rPr lang="en-US" smtClean="0"/>
              <a:t>10/13/13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5016-FDFB-6242-9073-85B8798E0E9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618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3EA2-AB4F-024A-AAC2-271B4A03E690}" type="datetime1">
              <a:rPr lang="en-US" smtClean="0"/>
              <a:t>10/13/13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5016-FDFB-6242-9073-85B8798E0E9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182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4BB6F-6ED5-4B40-A01F-0BA4DAB38739}" type="datetime1">
              <a:rPr lang="en-US" smtClean="0"/>
              <a:t>10/13/13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5016-FDFB-6242-9073-85B8798E0E9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039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5879-8744-D147-A68A-EE7A5524DE30}" type="datetime1">
              <a:rPr lang="en-US" smtClean="0"/>
              <a:t>10/13/13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5016-FDFB-6242-9073-85B8798E0E9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283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98C2-0564-B449-A885-A8DFCEBDFE29}" type="datetime1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5016-FDFB-6242-9073-85B8798E0E9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005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6DD0-752A-EF46-BEF3-240AC445CDDA}" type="datetime1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5016-FDFB-6242-9073-85B8798E0E9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103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78349"/>
            <a:ext cx="9144000" cy="1941027"/>
          </a:xfrm>
        </p:spPr>
        <p:txBody>
          <a:bodyPr lIns="274320"/>
          <a:lstStyle>
            <a:lvl1pPr algn="ctr">
              <a:lnSpc>
                <a:spcPct val="13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19377"/>
            <a:ext cx="9144000" cy="3838623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0" rIns="274320" bIns="548640" rtlCol="0" anchor="t" anchorCtr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93176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BF8090FA-E13A-D94F-A3FA-A27D4714505A}" type="datetime1">
              <a:rPr lang="en-US" smtClean="0">
                <a:solidFill>
                  <a:prstClr val="black"/>
                </a:solidFill>
                <a:latin typeface="Century Gothic"/>
              </a:rPr>
              <a:pPr/>
              <a:t>10/13/13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0006-F5AC-DC4E-9183-11181D612CEB}" type="slidenum">
              <a: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3151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9994A8F2-1436-6B4C-BFC5-CDA6DEA746B3}" type="datetime1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584A5575-994F-2F44-ABBD-CBB83A927F49}" type="datetime1">
              <a:rPr lang="en-US" smtClean="0">
                <a:solidFill>
                  <a:prstClr val="black"/>
                </a:solidFill>
                <a:latin typeface="Century Gothic"/>
              </a:rPr>
              <a:pPr/>
              <a:t>10/13/13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808041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9994A8F2-1436-6B4C-BFC5-CDA6DEA746B3}" type="datetime1">
              <a:rPr lang="en-US" smtClean="0">
                <a:solidFill>
                  <a:prstClr val="black"/>
                </a:solidFill>
                <a:latin typeface="Century Gothic"/>
              </a:rPr>
              <a:pPr/>
              <a:t>10/13/13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400490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7A867D39-5E23-0242-9925-092D7266AC39}" type="datetime1">
              <a:rPr lang="en-US" smtClean="0">
                <a:solidFill>
                  <a:prstClr val="black"/>
                </a:solidFill>
                <a:latin typeface="Century Gothic"/>
              </a:rPr>
              <a:pPr/>
              <a:t>10/13/13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0006-F5AC-DC4E-9183-11181D612CEB}" type="slidenum">
              <a: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037768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F3C80CD1-14C4-484C-9A72-D97B6156B3D1}" type="datetime1">
              <a:rPr lang="en-US" smtClean="0">
                <a:solidFill>
                  <a:prstClr val="black"/>
                </a:solidFill>
                <a:latin typeface="Century Gothic"/>
              </a:rPr>
              <a:pPr/>
              <a:t>10/13/13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0006-F5AC-DC4E-9183-11181D612CEB}" type="slidenum">
              <a: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8447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AC736D33-0EC1-9045-840B-FAC920A75D58}" type="datetime1">
              <a:rPr lang="en-US" smtClean="0">
                <a:solidFill>
                  <a:prstClr val="black"/>
                </a:solidFill>
                <a:latin typeface="Century Gothic"/>
              </a:rPr>
              <a:pPr/>
              <a:t>10/13/13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0006-F5AC-DC4E-9183-11181D612CEB}" type="slidenum">
              <a: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9030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9223D087-4CA6-664E-978D-07C3D21B3CB3}" type="datetime1">
              <a:rPr lang="en-US" smtClean="0">
                <a:solidFill>
                  <a:prstClr val="black"/>
                </a:solidFill>
                <a:latin typeface="Century Gothic"/>
              </a:rPr>
              <a:pPr/>
              <a:t>10/13/13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0006-F5AC-DC4E-9183-11181D612CEB}" type="slidenum">
              <a: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309544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42A576EC-8E01-7247-958E-0BC05C297F2F}" type="datetime1">
              <a:rPr lang="en-US" smtClean="0">
                <a:solidFill>
                  <a:prstClr val="black"/>
                </a:solidFill>
                <a:latin typeface="Century Gothic"/>
              </a:rPr>
              <a:pPr/>
              <a:t>10/13/13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314349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95B7663A-58F8-124F-8EAC-0BB93C8FCA7C}" type="datetime1">
              <a:rPr lang="en-US" smtClean="0">
                <a:solidFill>
                  <a:prstClr val="black"/>
                </a:solidFill>
                <a:latin typeface="Century Gothic"/>
              </a:rPr>
              <a:pPr/>
              <a:t>10/13/13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0006-F5AC-DC4E-9183-11181D612CEB}" type="slidenum">
              <a: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327828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D65513A5-A5EA-AD4C-BA91-81F20F54F527}" type="datetime1">
              <a:rPr lang="en-US" smtClean="0">
                <a:solidFill>
                  <a:prstClr val="black"/>
                </a:solidFill>
                <a:latin typeface="Century Gothic"/>
              </a:rPr>
              <a:pPr/>
              <a:t>10/13/13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371723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F19655CA-5579-BB49-81EC-2BFEFCF3F322}" type="datetime1">
              <a:rPr lang="en-US" smtClean="0">
                <a:solidFill>
                  <a:prstClr val="black"/>
                </a:solidFill>
                <a:latin typeface="Century Gothic"/>
              </a:rPr>
              <a:pPr/>
              <a:t>10/13/13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8848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7A867D39-5E23-0242-9925-092D7266AC39}" type="datetime1">
              <a:rPr lang="en-US" smtClean="0"/>
              <a:t>10/13/13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0006-F5AC-DC4E-9183-11181D612CE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550F8851-B69B-5D42-9C77-738050D5A612}" type="datetime1">
              <a:rPr lang="en-US" smtClean="0">
                <a:solidFill>
                  <a:prstClr val="black"/>
                </a:solidFill>
                <a:latin typeface="Century Gothic"/>
              </a:rPr>
              <a:pPr/>
              <a:t>10/13/13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7055334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649B2674-B43C-8B4B-8D1A-F84FD45D8646}" type="datetime1">
              <a:rPr lang="en-US" smtClean="0">
                <a:solidFill>
                  <a:prstClr val="black"/>
                </a:solidFill>
                <a:latin typeface="Century Gothic"/>
              </a:rPr>
              <a:pPr/>
              <a:t>10/13/13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0006-F5AC-DC4E-9183-11181D612CEB}" type="slidenum">
              <a: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99039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82069F19-8054-6249-9989-B252B3B6725F}" type="datetime1">
              <a:rPr lang="en-US" smtClean="0">
                <a:solidFill>
                  <a:prstClr val="black"/>
                </a:solidFill>
                <a:latin typeface="Century Gothic"/>
              </a:rPr>
              <a:pPr/>
              <a:t>10/13/13</a:t>
            </a:fld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0006-F5AC-DC4E-9183-11181D612CEB}" type="slidenum">
              <a:rPr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9607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F3C80CD1-14C4-484C-9A72-D97B6156B3D1}" type="datetime1">
              <a:rPr lang="en-US" smtClean="0"/>
              <a:t>10/13/13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0006-F5AC-DC4E-9183-11181D612CEB}" type="slidenum"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AC736D33-0EC1-9045-840B-FAC920A75D58}" type="datetime1">
              <a:rPr lang="en-US" smtClean="0"/>
              <a:t>10/13/13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0006-F5AC-DC4E-9183-11181D612CE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9223D087-4CA6-664E-978D-07C3D21B3CB3}" type="datetime1">
              <a:rPr lang="en-US" smtClean="0"/>
              <a:t>10/13/13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0006-F5AC-DC4E-9183-11181D612CE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/>
          <a:lstStyle/>
          <a:p>
            <a:fld id="{42A576EC-8E01-7247-958E-0BC05C297F2F}" type="datetime1">
              <a:rPr lang="en-US" smtClean="0"/>
              <a:t>10/13/13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1.xml"/><Relationship Id="rId15" Type="http://schemas.openxmlformats.org/officeDocument/2006/relationships/slideLayout" Target="../slideLayouts/slideLayout52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9.xml"/><Relationship Id="rId3" Type="http://schemas.openxmlformats.org/officeDocument/2006/relationships/slideLayout" Target="../slideLayouts/slideLayout40.xml"/><Relationship Id="rId4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4.xml"/><Relationship Id="rId8" Type="http://schemas.openxmlformats.org/officeDocument/2006/relationships/slideLayout" Target="../slideLayouts/slideLayout45.xml"/><Relationship Id="rId9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effectLst/>
        </p:spPr>
        <p:txBody>
          <a:bodyPr vert="horz" lIns="548640" tIns="45720" rIns="274320" bIns="45720" rtlCol="0" anchor="ctr">
            <a:normAutofit/>
          </a:bodyPr>
          <a:lstStyle/>
          <a:p>
            <a:r>
              <a:rPr lang="en-US" smtClean="0"/>
              <a:t>Click to edit Master title stylefdsfd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332" y="1162222"/>
            <a:ext cx="8317568" cy="5295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9986" y="6495809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E40006-F5AC-DC4E-9183-11181D612C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53" r:id="rId1"/>
    <p:sldLayoutId id="2147484854" r:id="rId2"/>
    <p:sldLayoutId id="2147484855" r:id="rId3"/>
    <p:sldLayoutId id="2147484856" r:id="rId4"/>
    <p:sldLayoutId id="2147484857" r:id="rId5"/>
    <p:sldLayoutId id="2147484858" r:id="rId6"/>
    <p:sldLayoutId id="2147484859" r:id="rId7"/>
    <p:sldLayoutId id="2147484860" r:id="rId8"/>
    <p:sldLayoutId id="2147484861" r:id="rId9"/>
    <p:sldLayoutId id="2147484862" r:id="rId10"/>
    <p:sldLayoutId id="2147484863" r:id="rId11"/>
    <p:sldLayoutId id="2147484864" r:id="rId12"/>
    <p:sldLayoutId id="2147484865" r:id="rId13"/>
    <p:sldLayoutId id="2147484866" r:id="rId14"/>
    <p:sldLayoutId id="2147484867" r:id="rId15"/>
  </p:sldLayoutIdLst>
  <p:hf hdr="0" ftr="0" dt="0"/>
  <p:txStyles>
    <p:titleStyle>
      <a:lvl1pPr marL="0" indent="0" algn="l" defTabSz="914400" rtl="0" eaLnBrk="1" latinLnBrk="0" hangingPunct="1">
        <a:spcBef>
          <a:spcPct val="0"/>
        </a:spcBef>
        <a:buNone/>
        <a:tabLst/>
        <a:defRPr sz="3600" kern="1200">
          <a:solidFill>
            <a:schemeClr val="bg1"/>
          </a:solidFill>
          <a:latin typeface="+mj-lt"/>
          <a:ea typeface="+mj-ea"/>
          <a:cs typeface="Futura"/>
        </a:defRPr>
      </a:lvl1pPr>
    </p:titleStyle>
    <p:bodyStyle>
      <a:lvl1pPr marL="455613" indent="-455613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Optima"/>
        </a:defRPr>
      </a:lvl1pPr>
      <a:lvl2pPr marL="742950" indent="-3937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Optima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Optima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Optima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Optima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3DA1C-44B7-EF4A-AB92-ACDB4073DFC1}" type="datetime1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B99AD-654C-1342-972E-EB245EE593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81" r:id="rId1"/>
    <p:sldLayoutId id="2147484882" r:id="rId2"/>
    <p:sldLayoutId id="2147484883" r:id="rId3"/>
    <p:sldLayoutId id="2147484884" r:id="rId4"/>
    <p:sldLayoutId id="2147484885" r:id="rId5"/>
    <p:sldLayoutId id="2147484886" r:id="rId6"/>
    <p:sldLayoutId id="2147484887" r:id="rId7"/>
    <p:sldLayoutId id="2147484888" r:id="rId8"/>
    <p:sldLayoutId id="2147484889" r:id="rId9"/>
    <p:sldLayoutId id="2147484890" r:id="rId10"/>
    <p:sldLayoutId id="214748489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ABAEC-21CA-724E-AE5D-B405C3DEF86C}" type="datetime1">
              <a:rPr lang="en-US" smtClean="0"/>
              <a:t>10/13/13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75016-FDFB-6242-9073-85B8798E0E9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0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69" r:id="rId1"/>
    <p:sldLayoutId id="2147484870" r:id="rId2"/>
    <p:sldLayoutId id="2147484871" r:id="rId3"/>
    <p:sldLayoutId id="2147484872" r:id="rId4"/>
    <p:sldLayoutId id="2147484873" r:id="rId5"/>
    <p:sldLayoutId id="2147484874" r:id="rId6"/>
    <p:sldLayoutId id="2147484875" r:id="rId7"/>
    <p:sldLayoutId id="2147484876" r:id="rId8"/>
    <p:sldLayoutId id="2147484877" r:id="rId9"/>
    <p:sldLayoutId id="2147484878" r:id="rId10"/>
    <p:sldLayoutId id="214748487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effectLst/>
        </p:spPr>
        <p:txBody>
          <a:bodyPr vert="horz" lIns="548640" tIns="45720" rIns="274320" bIns="45720" rtlCol="0" anchor="ctr">
            <a:normAutofit/>
          </a:bodyPr>
          <a:lstStyle/>
          <a:p>
            <a:r>
              <a:rPr lang="en-US" smtClean="0"/>
              <a:t>Click to edit Master title stylefdsfd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332" y="1162222"/>
            <a:ext cx="8317568" cy="5295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9986" y="6495809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4E40006-F5AC-DC4E-9183-11181D612CEB}" type="slidenum">
              <a:rPr lang="en-US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4696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93" r:id="rId1"/>
    <p:sldLayoutId id="2147484894" r:id="rId2"/>
    <p:sldLayoutId id="2147484895" r:id="rId3"/>
    <p:sldLayoutId id="2147484896" r:id="rId4"/>
    <p:sldLayoutId id="2147484897" r:id="rId5"/>
    <p:sldLayoutId id="2147484898" r:id="rId6"/>
    <p:sldLayoutId id="2147484899" r:id="rId7"/>
    <p:sldLayoutId id="2147484900" r:id="rId8"/>
    <p:sldLayoutId id="2147484901" r:id="rId9"/>
    <p:sldLayoutId id="2147484902" r:id="rId10"/>
    <p:sldLayoutId id="2147484903" r:id="rId11"/>
    <p:sldLayoutId id="2147484904" r:id="rId12"/>
    <p:sldLayoutId id="2147484905" r:id="rId13"/>
    <p:sldLayoutId id="2147484906" r:id="rId14"/>
    <p:sldLayoutId id="2147484907" r:id="rId15"/>
  </p:sldLayoutIdLst>
  <p:hf hdr="0" ftr="0" dt="0"/>
  <p:txStyles>
    <p:titleStyle>
      <a:lvl1pPr marL="0" indent="0" algn="l" defTabSz="914400" rtl="0" eaLnBrk="1" latinLnBrk="0" hangingPunct="1">
        <a:spcBef>
          <a:spcPct val="0"/>
        </a:spcBef>
        <a:buNone/>
        <a:tabLst/>
        <a:defRPr sz="3600" kern="1200">
          <a:solidFill>
            <a:schemeClr val="bg1"/>
          </a:solidFill>
          <a:latin typeface="+mj-lt"/>
          <a:ea typeface="+mj-ea"/>
          <a:cs typeface="Futura"/>
        </a:defRPr>
      </a:lvl1pPr>
    </p:titleStyle>
    <p:bodyStyle>
      <a:lvl1pPr marL="455613" indent="-455613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Optima"/>
        </a:defRPr>
      </a:lvl1pPr>
      <a:lvl2pPr marL="742950" indent="-3937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Optima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Optima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Optima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Optima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image" Target="../media/image13.jpeg"/><Relationship Id="rId13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5" Type="http://schemas.openxmlformats.org/officeDocument/2006/relationships/image" Target="../media/image7.pn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HazyResearch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44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Trained systems are coming.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/>
              <a:t>Christopher </a:t>
            </a:r>
            <a:r>
              <a:rPr lang="en-US" b="1" dirty="0" err="1" smtClean="0"/>
              <a:t>Ré</a:t>
            </a:r>
            <a:endParaRPr lang="en-US" b="1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Stanford University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7161" y="4973270"/>
            <a:ext cx="1589679" cy="158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03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0006-F5AC-DC4E-9183-11181D612CEB}" type="slidenum">
              <a:rPr lang="en-US" smtClean="0"/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6814" y="4889626"/>
            <a:ext cx="9144000" cy="1941027"/>
          </a:xfrm>
          <a:prstGeom prst="rect">
            <a:avLst/>
          </a:prstGeom>
          <a:solidFill>
            <a:schemeClr val="tx2"/>
          </a:solidFill>
          <a:effectLst/>
        </p:spPr>
        <p:txBody>
          <a:bodyPr vert="horz" lIns="548640" tIns="45720" rIns="27432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tabLst/>
              <a:defRPr sz="3600" kern="1200">
                <a:solidFill>
                  <a:schemeClr val="bg1"/>
                </a:solidFill>
                <a:latin typeface="+mj-lt"/>
                <a:ea typeface="+mj-ea"/>
                <a:cs typeface="Futura"/>
              </a:defRPr>
            </a:lvl1pPr>
          </a:lstStyle>
          <a:p>
            <a:pPr marL="742950" indent="-742950">
              <a:buAutoNum type="arabicPeriod"/>
            </a:pPr>
            <a:r>
              <a:rPr lang="en-US" sz="4000" b="1" dirty="0" smtClean="0"/>
              <a:t>Trained systems are coming,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DB is the community to do it, &amp;</a:t>
            </a:r>
          </a:p>
          <a:p>
            <a:pPr marL="742950" indent="-742950">
              <a:buAutoNum type="arabicPeriod"/>
            </a:pPr>
            <a:r>
              <a:rPr lang="en-US" sz="4000" b="1" dirty="0" smtClean="0"/>
              <a:t>It will be interesting.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094308"/>
            <a:ext cx="913718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smtClean="0"/>
              <a:t>Database research is exciting, relevant, and healthy.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441" y="2449494"/>
            <a:ext cx="1589679" cy="158967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11418" y="4052431"/>
            <a:ext cx="352116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i="1" dirty="0"/>
              <a:t>But what’s </a:t>
            </a:r>
            <a:r>
              <a:rPr lang="en-US" sz="3200" b="1" i="1" dirty="0"/>
              <a:t>next</a:t>
            </a:r>
            <a:r>
              <a:rPr lang="en-US" sz="3200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52546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0006-F5AC-DC4E-9183-11181D612CEB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528" y="1339772"/>
            <a:ext cx="4403551" cy="607213"/>
          </a:xfrm>
          <a:prstGeom prst="rect">
            <a:avLst/>
          </a:prstGeom>
          <a:noFill/>
          <a:ln>
            <a:noFill/>
          </a:ln>
          <a:effectLst>
            <a:reflection stA="50000" endPos="75000" dist="127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48" y="1280098"/>
            <a:ext cx="2103619" cy="726561"/>
          </a:xfrm>
          <a:prstGeom prst="rect">
            <a:avLst/>
          </a:prstGeom>
          <a:noFill/>
          <a:ln>
            <a:noFill/>
          </a:ln>
          <a:effectLst>
            <a:reflection stA="50000" endPos="75000" dist="127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15184" y="289795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Trained Systems combine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data management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with </a:t>
            </a:r>
            <a:r>
              <a:rPr lang="en-US" sz="3200" b="1" dirty="0" smtClean="0">
                <a:solidFill>
                  <a:schemeClr val="bg1"/>
                </a:solidFill>
              </a:rPr>
              <a:t>statistical processing </a:t>
            </a:r>
            <a:r>
              <a:rPr lang="en-US" sz="3200" dirty="0" smtClean="0">
                <a:solidFill>
                  <a:schemeClr val="bg1"/>
                </a:solidFill>
              </a:rPr>
              <a:t>to answer rich queries on less structured data.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What</a:t>
            </a:r>
            <a:r>
              <a:rPr lang="en-US" dirty="0" smtClean="0">
                <a:solidFill>
                  <a:schemeClr val="tx1"/>
                </a:solidFill>
              </a:rPr>
              <a:t>: Trained Systems are Coming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5656" y="0"/>
            <a:ext cx="901530" cy="90153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0234" y="5976647"/>
            <a:ext cx="88531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Problem</a:t>
            </a:r>
            <a:r>
              <a:rPr lang="en-US" sz="3200" dirty="0" smtClean="0">
                <a:solidFill>
                  <a:schemeClr val="bg1"/>
                </a:solidFill>
              </a:rPr>
              <a:t>:</a:t>
            </a:r>
            <a:r>
              <a:rPr lang="en-US" sz="3200" dirty="0" smtClean="0">
                <a:solidFill>
                  <a:schemeClr val="bg1"/>
                </a:solidFill>
              </a:rPr>
              <a:t> not </a:t>
            </a:r>
            <a:r>
              <a:rPr lang="en-US" sz="3200" dirty="0" smtClean="0">
                <a:solidFill>
                  <a:schemeClr val="bg1"/>
                </a:solidFill>
              </a:rPr>
              <a:t>a </a:t>
            </a:r>
            <a:r>
              <a:rPr lang="en-US" sz="3200" dirty="0" smtClean="0">
                <a:solidFill>
                  <a:schemeClr val="bg1"/>
                </a:solidFill>
              </a:rPr>
              <a:t>commodity</a:t>
            </a:r>
            <a:r>
              <a:rPr lang="en-US" sz="3200" dirty="0" smtClean="0">
                <a:solidFill>
                  <a:schemeClr val="bg1"/>
                </a:solidFill>
              </a:rPr>
              <a:t>, yet.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0234" y="4810896"/>
            <a:ext cx="88531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Recently</a:t>
            </a:r>
            <a:r>
              <a:rPr lang="en-US" sz="3200" dirty="0">
                <a:solidFill>
                  <a:schemeClr val="bg1"/>
                </a:solidFill>
              </a:rPr>
              <a:t>,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quality</a:t>
            </a:r>
            <a:r>
              <a:rPr lang="en-US" sz="3200" dirty="0" smtClean="0">
                <a:solidFill>
                  <a:schemeClr val="bg1"/>
                </a:solidFill>
              </a:rPr>
              <a:t> inflection p</a:t>
            </a:r>
            <a:r>
              <a:rPr lang="en-US" sz="3200" dirty="0" smtClean="0">
                <a:solidFill>
                  <a:schemeClr val="bg1"/>
                </a:solidFill>
              </a:rPr>
              <a:t>oint.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827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Why</a:t>
            </a:r>
            <a:r>
              <a:rPr lang="en-US" dirty="0" smtClean="0">
                <a:solidFill>
                  <a:schemeClr val="tx1"/>
                </a:solidFill>
              </a:rPr>
              <a:t>: Commodity-level Interest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0006-F5AC-DC4E-9183-11181D612CEB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3042" y="1298832"/>
            <a:ext cx="8068892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Trained systems have </a:t>
            </a:r>
          </a:p>
          <a:p>
            <a:pPr algn="ctr"/>
            <a:r>
              <a:rPr lang="en-US" sz="2800" dirty="0" smtClean="0"/>
              <a:t>captured attention across communities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3403448" y="2636514"/>
            <a:ext cx="2299352" cy="1244834"/>
            <a:chOff x="3403448" y="2893204"/>
            <a:chExt cx="2299352" cy="1244834"/>
          </a:xfrm>
        </p:grpSpPr>
        <p:sp>
          <p:nvSpPr>
            <p:cNvPr id="28" name="Rectangle 27"/>
            <p:cNvSpPr/>
            <p:nvPr/>
          </p:nvSpPr>
          <p:spPr>
            <a:xfrm>
              <a:off x="3466861" y="2893204"/>
              <a:ext cx="2217545" cy="1182768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3403448" y="3105240"/>
              <a:ext cx="2299352" cy="1032798"/>
              <a:chOff x="4278312" y="4038603"/>
              <a:chExt cx="2534876" cy="1139224"/>
            </a:xfrm>
          </p:grpSpPr>
          <p:pic>
            <p:nvPicPr>
              <p:cNvPr id="10" name="Picture 1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34161" y="4038603"/>
                <a:ext cx="1425351" cy="4270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1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48222" y="4541051"/>
                <a:ext cx="2444690" cy="3055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TextBox 45"/>
              <p:cNvSpPr txBox="1">
                <a:spLocks noChangeArrowheads="1"/>
              </p:cNvSpPr>
              <p:nvPr/>
            </p:nvSpPr>
            <p:spPr bwMode="auto">
              <a:xfrm>
                <a:off x="4278312" y="4770437"/>
                <a:ext cx="2534876" cy="407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/>
                  <a:t>Insurance, Finance</a:t>
                </a: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5804767" y="4027297"/>
            <a:ext cx="1069878" cy="1182768"/>
            <a:chOff x="5804767" y="4051655"/>
            <a:chExt cx="1069878" cy="1182768"/>
          </a:xfrm>
        </p:grpSpPr>
        <p:sp>
          <p:nvSpPr>
            <p:cNvPr id="30" name="Rectangle 29"/>
            <p:cNvSpPr/>
            <p:nvPr/>
          </p:nvSpPr>
          <p:spPr>
            <a:xfrm>
              <a:off x="5804767" y="4051655"/>
              <a:ext cx="1069878" cy="1182768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5879365" y="4094382"/>
              <a:ext cx="964800" cy="1129271"/>
              <a:chOff x="6719606" y="3932237"/>
              <a:chExt cx="1063906" cy="1245569"/>
            </a:xfrm>
          </p:grpSpPr>
          <p:pic>
            <p:nvPicPr>
              <p:cNvPr id="14" name="Picture 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19606" y="3932237"/>
                <a:ext cx="1063906" cy="311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18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62687" y="4216585"/>
                <a:ext cx="488768" cy="6300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" name="TextBox 46"/>
              <p:cNvSpPr txBox="1">
                <a:spLocks noChangeArrowheads="1"/>
              </p:cNvSpPr>
              <p:nvPr/>
            </p:nvSpPr>
            <p:spPr bwMode="auto">
              <a:xfrm>
                <a:off x="6786123" y="4770438"/>
                <a:ext cx="885609" cy="407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Retail</a:t>
                </a: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7075688" y="2654704"/>
            <a:ext cx="1506245" cy="1208454"/>
            <a:chOff x="7075688" y="2929584"/>
            <a:chExt cx="1506245" cy="1208454"/>
          </a:xfrm>
        </p:grpSpPr>
        <p:sp>
          <p:nvSpPr>
            <p:cNvPr id="29" name="Rectangle 28"/>
            <p:cNvSpPr/>
            <p:nvPr/>
          </p:nvSpPr>
          <p:spPr>
            <a:xfrm>
              <a:off x="7075688" y="2929584"/>
              <a:ext cx="1476546" cy="1182768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>
              <a:grpSpLocks/>
            </p:cNvGrpSpPr>
            <p:nvPr/>
          </p:nvGrpSpPr>
          <p:grpSpPr bwMode="auto">
            <a:xfrm>
              <a:off x="7109655" y="3077882"/>
              <a:ext cx="1472278" cy="1060156"/>
              <a:chOff x="7935912" y="4008437"/>
              <a:chExt cx="1623034" cy="1169384"/>
            </a:xfrm>
          </p:grpSpPr>
          <p:pic>
            <p:nvPicPr>
              <p:cNvPr id="18" name="Picture 8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754" r="17743"/>
              <a:stretch>
                <a:fillRect/>
              </a:stretch>
            </p:blipFill>
            <p:spPr bwMode="auto">
              <a:xfrm>
                <a:off x="8100378" y="4008437"/>
                <a:ext cx="584742" cy="5979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 l="8754" r="17743"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</p:pic>
          <p:pic>
            <p:nvPicPr>
              <p:cNvPr id="19" name="Picture 36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12112" y="4082548"/>
                <a:ext cx="438775" cy="4497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Picture 18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180" t="24956" r="47461" b="63725"/>
              <a:stretch>
                <a:fillRect/>
              </a:stretch>
            </p:blipFill>
            <p:spPr bwMode="auto">
              <a:xfrm>
                <a:off x="8685120" y="4122203"/>
                <a:ext cx="470494" cy="435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" name="TextBox 47"/>
              <p:cNvSpPr txBox="1">
                <a:spLocks noChangeArrowheads="1"/>
              </p:cNvSpPr>
              <p:nvPr/>
            </p:nvSpPr>
            <p:spPr bwMode="auto">
              <a:xfrm>
                <a:off x="7935912" y="4770437"/>
                <a:ext cx="1623034" cy="407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/>
                  <a:t>Academics</a:t>
                </a:r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513041" y="2636514"/>
            <a:ext cx="1714756" cy="1244834"/>
            <a:chOff x="513041" y="2893204"/>
            <a:chExt cx="1714756" cy="1244834"/>
          </a:xfrm>
        </p:grpSpPr>
        <p:sp>
          <p:nvSpPr>
            <p:cNvPr id="27" name="Rectangle 26"/>
            <p:cNvSpPr/>
            <p:nvPr/>
          </p:nvSpPr>
          <p:spPr>
            <a:xfrm>
              <a:off x="513041" y="2893204"/>
              <a:ext cx="1714756" cy="124483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/>
            <p:cNvGrpSpPr>
              <a:grpSpLocks/>
            </p:cNvGrpSpPr>
            <p:nvPr/>
          </p:nvGrpSpPr>
          <p:grpSpPr bwMode="auto">
            <a:xfrm>
              <a:off x="625128" y="2991499"/>
              <a:ext cx="1504780" cy="1060156"/>
              <a:chOff x="-2627810" y="3779837"/>
              <a:chExt cx="1659712" cy="1169384"/>
            </a:xfrm>
            <a:solidFill>
              <a:schemeClr val="bg1"/>
            </a:solidFill>
            <a:effectLst/>
          </p:grpSpPr>
          <p:sp>
            <p:nvSpPr>
              <p:cNvPr id="23" name="TextBox 25"/>
              <p:cNvSpPr txBox="1">
                <a:spLocks noChangeArrowheads="1"/>
              </p:cNvSpPr>
              <p:nvPr/>
            </p:nvSpPr>
            <p:spPr bwMode="auto">
              <a:xfrm>
                <a:off x="-2557278" y="4541837"/>
                <a:ext cx="1589180" cy="40738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Healthcare</a:t>
                </a:r>
              </a:p>
            </p:txBody>
          </p:sp>
          <p:pic>
            <p:nvPicPr>
              <p:cNvPr id="24" name="Picture 40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627810" y="3779837"/>
                <a:ext cx="1545655" cy="40743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55"/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503488" y="4177909"/>
                <a:ext cx="1435352" cy="34570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37" name="Picture 3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235656" y="0"/>
            <a:ext cx="901530" cy="90153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13041" y="5243026"/>
            <a:ext cx="8166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Making a commodity system is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n</a:t>
            </a:r>
            <a:r>
              <a:rPr lang="en-US" sz="3200" b="1" dirty="0" smtClean="0">
                <a:solidFill>
                  <a:schemeClr val="bg1"/>
                </a:solidFill>
              </a:rPr>
              <a:t>ot </a:t>
            </a:r>
            <a:r>
              <a:rPr lang="en-US" sz="3200" dirty="0" smtClean="0">
                <a:solidFill>
                  <a:schemeClr val="bg1"/>
                </a:solidFill>
              </a:rPr>
              <a:t>a machine-learning problem;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it is a </a:t>
            </a:r>
            <a:r>
              <a:rPr lang="en-US" sz="3200" b="1" dirty="0" smtClean="0">
                <a:solidFill>
                  <a:schemeClr val="bg1"/>
                </a:solidFill>
              </a:rPr>
              <a:t>database systems problem</a:t>
            </a:r>
            <a:r>
              <a:rPr lang="en-US" sz="3200" i="1" dirty="0" smtClean="0">
                <a:solidFill>
                  <a:schemeClr val="bg1"/>
                </a:solidFill>
              </a:rPr>
              <a:t>.</a:t>
            </a: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001850" y="4018165"/>
            <a:ext cx="1401598" cy="1272260"/>
            <a:chOff x="2001850" y="4018165"/>
            <a:chExt cx="1401598" cy="1272260"/>
          </a:xfrm>
        </p:grpSpPr>
        <p:grpSp>
          <p:nvGrpSpPr>
            <p:cNvPr id="36" name="Group 35"/>
            <p:cNvGrpSpPr/>
            <p:nvPr/>
          </p:nvGrpSpPr>
          <p:grpSpPr>
            <a:xfrm>
              <a:off x="2001850" y="4018165"/>
              <a:ext cx="1401598" cy="1272260"/>
              <a:chOff x="2001850" y="4332021"/>
              <a:chExt cx="1401598" cy="1076102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001850" y="4332021"/>
                <a:ext cx="1401598" cy="100813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" name="Group 4"/>
              <p:cNvGrpSpPr>
                <a:grpSpLocks/>
              </p:cNvGrpSpPr>
              <p:nvPr/>
            </p:nvGrpSpPr>
            <p:grpSpPr bwMode="auto">
              <a:xfrm>
                <a:off x="2099436" y="4349098"/>
                <a:ext cx="1240976" cy="1059025"/>
                <a:chOff x="2834683" y="4084637"/>
                <a:chExt cx="1367429" cy="1168194"/>
              </a:xfrm>
            </p:grpSpPr>
            <p:pic>
              <p:nvPicPr>
                <p:cNvPr id="6" name="Picture 8"/>
                <p:cNvPicPr>
                  <a:picLocks noChangeAspect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34683" y="4084637"/>
                  <a:ext cx="1367429" cy="3418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2976123" y="4845427"/>
                  <a:ext cx="1051328" cy="407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Energy</a:t>
                  </a:r>
                </a:p>
              </p:txBody>
            </p:sp>
          </p:grpSp>
        </p:grpSp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13"/>
            <a:srcRect t="20805" b="25760"/>
            <a:stretch/>
          </p:blipFill>
          <p:spPr>
            <a:xfrm>
              <a:off x="2179821" y="4370537"/>
              <a:ext cx="1082466" cy="5784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06184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How</a:t>
            </a:r>
            <a:r>
              <a:rPr lang="en-US" dirty="0" smtClean="0">
                <a:solidFill>
                  <a:schemeClr val="tx1"/>
                </a:solidFill>
              </a:rPr>
              <a:t>: Old &amp; New Tradeoffs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0006-F5AC-DC4E-9183-11181D612CEB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5656" y="0"/>
            <a:ext cx="901530" cy="9015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6948" y="1251014"/>
            <a:ext cx="82730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DB </a:t>
            </a:r>
            <a:r>
              <a:rPr lang="en-US" sz="3200" b="1" dirty="0" smtClean="0">
                <a:solidFill>
                  <a:schemeClr val="bg1"/>
                </a:solidFill>
              </a:rPr>
              <a:t>skills to make into a commodity</a:t>
            </a:r>
            <a:r>
              <a:rPr lang="en-US" sz="3200" dirty="0" smtClean="0">
                <a:solidFill>
                  <a:schemeClr val="bg1"/>
                </a:solidFill>
              </a:rPr>
              <a:t>: </a:t>
            </a:r>
            <a:r>
              <a:rPr lang="en-US" sz="3200" dirty="0" smtClean="0">
                <a:solidFill>
                  <a:schemeClr val="bg1"/>
                </a:solidFill>
              </a:rPr>
              <a:t>querying, maintenance,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1</a:t>
            </a:r>
            <a:r>
              <a:rPr lang="en-US" sz="3200" dirty="0" smtClean="0">
                <a:solidFill>
                  <a:schemeClr val="bg1"/>
                </a:solidFill>
              </a:rPr>
              <a:t>. </a:t>
            </a:r>
            <a:r>
              <a:rPr lang="en-US" sz="3200" i="1" dirty="0" smtClean="0">
                <a:solidFill>
                  <a:schemeClr val="bg1"/>
                </a:solidFill>
              </a:rPr>
              <a:t>extraction, 2. integration, </a:t>
            </a:r>
            <a:r>
              <a:rPr lang="en-US" sz="3200" i="1" dirty="0" smtClean="0">
                <a:solidFill>
                  <a:schemeClr val="bg1"/>
                </a:solidFill>
              </a:rPr>
              <a:t>&amp; 3</a:t>
            </a:r>
            <a:r>
              <a:rPr lang="en-US" sz="3200" i="1" dirty="0" smtClean="0">
                <a:solidFill>
                  <a:schemeClr val="bg1"/>
                </a:solidFill>
              </a:rPr>
              <a:t>. BI.</a:t>
            </a:r>
          </a:p>
          <a:p>
            <a:pPr algn="ctr"/>
            <a:r>
              <a:rPr lang="en-US" sz="3200" b="1" i="1" dirty="0" smtClean="0">
                <a:solidFill>
                  <a:schemeClr val="bg1"/>
                </a:solidFill>
              </a:rPr>
              <a:t>Argue</a:t>
            </a:r>
            <a:r>
              <a:rPr lang="en-US" sz="3200" i="1" dirty="0" smtClean="0">
                <a:solidFill>
                  <a:schemeClr val="bg1"/>
                </a:solidFill>
              </a:rPr>
              <a:t>: next step of all three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948" y="3527479"/>
            <a:ext cx="8273038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63500" dist="38100" dir="2700000" sx="102000" sy="102000" algn="tl" rotWithShape="0">
              <a:schemeClr val="bg1">
                <a:alpha val="43000"/>
              </a:scheme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Alters</a:t>
            </a:r>
            <a:r>
              <a:rPr lang="en-US" sz="2800" dirty="0" smtClean="0"/>
              <a:t> </a:t>
            </a:r>
            <a:r>
              <a:rPr lang="en-US" sz="2800" dirty="0" smtClean="0"/>
              <a:t>tradeoff space,</a:t>
            </a:r>
          </a:p>
          <a:p>
            <a:pPr marL="971550" lvl="1" indent="-514350">
              <a:buFont typeface="Arial"/>
              <a:buChar char="•"/>
            </a:pPr>
            <a:r>
              <a:rPr lang="en-US" sz="2800" i="1" cap="smal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Sampling as join evaluation</a:t>
            </a:r>
            <a:endParaRPr lang="en-US" sz="2800" dirty="0" smtClean="0"/>
          </a:p>
          <a:p>
            <a:r>
              <a:rPr lang="en-US" sz="2800" dirty="0" smtClean="0"/>
              <a:t>2. Opens new </a:t>
            </a:r>
            <a:r>
              <a:rPr lang="en-US" sz="2800" dirty="0" smtClean="0"/>
              <a:t>tradeoff spaces, </a:t>
            </a:r>
            <a:r>
              <a:rPr lang="en-US" sz="2800" dirty="0" smtClean="0"/>
              <a:t>and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i="1" cap="smal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Robust: reorder computation for locality, </a:t>
            </a:r>
            <a:endParaRPr lang="en-US" sz="2800" dirty="0" smtClean="0"/>
          </a:p>
          <a:p>
            <a:r>
              <a:rPr lang="en-US" sz="2800" dirty="0" smtClean="0"/>
              <a:t>3.</a:t>
            </a:r>
            <a:r>
              <a:rPr lang="en-US" sz="2800" dirty="0"/>
              <a:t> </a:t>
            </a:r>
            <a:r>
              <a:rPr lang="en-US" sz="2800" dirty="0" smtClean="0"/>
              <a:t>Entirely new design </a:t>
            </a:r>
            <a:r>
              <a:rPr lang="en-US" sz="2800" dirty="0" smtClean="0"/>
              <a:t>points.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i="1" cap="smal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Two OK NLP Tools = Better NLP Tool!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310629" y="31478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12609" y="3527479"/>
            <a:ext cx="2167377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New Challenges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0359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40006-F5AC-DC4E-9183-11181D612CE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entury Gothic"/>
              </a:rPr>
              <a:pPr/>
              <a:t>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  <a:latin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5830" y="1334637"/>
            <a:ext cx="88713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Trained Systems</a:t>
            </a:r>
            <a:r>
              <a:rPr lang="en-US" sz="3200" dirty="0" smtClean="0">
                <a:solidFill>
                  <a:schemeClr val="bg1"/>
                </a:solidFill>
              </a:rPr>
              <a:t> offer us:</a:t>
            </a:r>
          </a:p>
          <a:p>
            <a:pPr marL="514350" indent="-514350">
              <a:buAutoNum type="arabicParenBoth"/>
            </a:pPr>
            <a:r>
              <a:rPr lang="en-US" sz="3200" dirty="0" smtClean="0">
                <a:solidFill>
                  <a:schemeClr val="bg1"/>
                </a:solidFill>
              </a:rPr>
              <a:t> a way to attack </a:t>
            </a:r>
            <a:r>
              <a:rPr lang="en-US" sz="3200" b="1" i="1" dirty="0" smtClean="0">
                <a:solidFill>
                  <a:schemeClr val="bg1"/>
                </a:solidFill>
              </a:rPr>
              <a:t>pressing</a:t>
            </a:r>
            <a:r>
              <a:rPr lang="en-US" sz="3200" dirty="0" smtClean="0">
                <a:solidFill>
                  <a:schemeClr val="bg1"/>
                </a:solidFill>
              </a:rPr>
              <a:t> problems,</a:t>
            </a:r>
          </a:p>
          <a:p>
            <a:pPr marL="514350" indent="-514350">
              <a:buAutoNum type="arabicParenBoth"/>
            </a:pP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an area with </a:t>
            </a:r>
            <a:r>
              <a:rPr lang="en-US" sz="3200" b="1" i="1" dirty="0" smtClean="0">
                <a:solidFill>
                  <a:schemeClr val="bg1"/>
                </a:solidFill>
              </a:rPr>
              <a:t>competitive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b="1" i="1" dirty="0" smtClean="0">
                <a:solidFill>
                  <a:schemeClr val="bg1"/>
                </a:solidFill>
              </a:rPr>
              <a:t>advantage</a:t>
            </a:r>
            <a:r>
              <a:rPr lang="en-US" sz="3200" i="1" dirty="0" smtClean="0">
                <a:solidFill>
                  <a:schemeClr val="bg1"/>
                </a:solidFill>
              </a:rPr>
              <a:t>,</a:t>
            </a:r>
          </a:p>
          <a:p>
            <a:pPr marL="514350" indent="-514350">
              <a:buAutoNum type="arabicParenBoth"/>
            </a:pPr>
            <a:r>
              <a:rPr lang="en-US" sz="3200" dirty="0" smtClean="0">
                <a:solidFill>
                  <a:schemeClr val="bg1"/>
                </a:solidFill>
              </a:rPr>
              <a:t> and technically </a:t>
            </a:r>
            <a:r>
              <a:rPr lang="en-US" sz="3200" b="1" i="1" smtClean="0">
                <a:solidFill>
                  <a:schemeClr val="bg1"/>
                </a:solidFill>
              </a:rPr>
              <a:t>interesting</a:t>
            </a:r>
            <a:r>
              <a:rPr lang="en-US" sz="3200" i="1" smtClean="0">
                <a:solidFill>
                  <a:schemeClr val="bg1"/>
                </a:solidFill>
              </a:rPr>
              <a:t> problems</a:t>
            </a:r>
            <a:r>
              <a:rPr lang="en-US" sz="3200" smtClean="0">
                <a:solidFill>
                  <a:schemeClr val="bg1"/>
                </a:solidFill>
              </a:rPr>
              <a:t>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9958" y="5892149"/>
            <a:ext cx="67031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hlinkClick r:id="rId3"/>
              </a:rPr>
              <a:t>http://youtube.com/HazyResearch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Example for Climate: PaleoDeepDive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5656" y="0"/>
            <a:ext cx="901530" cy="9015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9091" y="3682027"/>
            <a:ext cx="1924834" cy="192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315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8212E-6 3.36803E-6 L -0.43422 0.602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11" y="30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20920</TotalTime>
  <Words>259</Words>
  <Application>Microsoft Macintosh PowerPoint</Application>
  <PresentationFormat>On-screen Show (4:3)</PresentationFormat>
  <Paragraphs>53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Perception</vt:lpstr>
      <vt:lpstr>1_Custom Design</vt:lpstr>
      <vt:lpstr>Custom Design</vt:lpstr>
      <vt:lpstr>1_Perception</vt:lpstr>
      <vt:lpstr>Trained systems are coming.</vt:lpstr>
      <vt:lpstr>PowerPoint Presentation</vt:lpstr>
      <vt:lpstr>What: Trained Systems are Coming</vt:lpstr>
      <vt:lpstr>Why: Commodity-level Interest</vt:lpstr>
      <vt:lpstr>How: Old &amp; New Tradeoffs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Feng Niu</dc:creator>
  <cp:lastModifiedBy>Christopher Re</cp:lastModifiedBy>
  <cp:revision>2152</cp:revision>
  <cp:lastPrinted>2013-02-13T02:09:37Z</cp:lastPrinted>
  <dcterms:created xsi:type="dcterms:W3CDTF">2012-04-25T19:35:19Z</dcterms:created>
  <dcterms:modified xsi:type="dcterms:W3CDTF">2013-10-14T15:30:53Z</dcterms:modified>
</cp:coreProperties>
</file>