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1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Orders per Supplier</a:t>
            </a:r>
            <a:endParaRPr lang="en-US" dirty="0"/>
          </a:p>
        </c:rich>
      </c:tx>
      <c:layout>
        <c:manualLayout>
          <c:xMode val="edge"/>
          <c:yMode val="edge"/>
          <c:x val="0.216793550650307"/>
          <c:y val="0.0"/>
        </c:manualLayout>
      </c:layout>
      <c:overlay val="1"/>
    </c:title>
    <c:autoTitleDeleted val="0"/>
    <c:plotArea>
      <c:layout/>
      <c:barChart>
        <c:barDir val="col"/>
        <c:grouping val="clustered"/>
        <c:varyColors val="0"/>
        <c:ser>
          <c:idx val="0"/>
          <c:order val="0"/>
          <c:tx>
            <c:strRef>
              <c:f>Sheet1!$B$1</c:f>
              <c:strCache>
                <c:ptCount val="1"/>
                <c:pt idx="0">
                  <c:v>2008</c:v>
                </c:pt>
              </c:strCache>
            </c:strRef>
          </c:tx>
          <c:invertIfNegative val="0"/>
          <c:cat>
            <c:strRef>
              <c:f>Sheet1!$A$2:$A$5</c:f>
              <c:strCache>
                <c:ptCount val="4"/>
                <c:pt idx="0">
                  <c:v>Supp1</c:v>
                </c:pt>
                <c:pt idx="1">
                  <c:v>Supp2</c:v>
                </c:pt>
                <c:pt idx="2">
                  <c:v>Supp3</c:v>
                </c:pt>
                <c:pt idx="3">
                  <c:v>Supp4</c:v>
                </c:pt>
              </c:strCache>
            </c:strRef>
          </c:cat>
          <c:val>
            <c:numRef>
              <c:f>Sheet1!$B$2:$B$5</c:f>
              <c:numCache>
                <c:formatCode>General</c:formatCode>
                <c:ptCount val="4"/>
                <c:pt idx="0">
                  <c:v>43.0</c:v>
                </c:pt>
                <c:pt idx="1">
                  <c:v>53.0</c:v>
                </c:pt>
                <c:pt idx="2">
                  <c:v>38.0</c:v>
                </c:pt>
                <c:pt idx="3">
                  <c:v>41.0</c:v>
                </c:pt>
              </c:numCache>
            </c:numRef>
          </c:val>
        </c:ser>
        <c:ser>
          <c:idx val="1"/>
          <c:order val="1"/>
          <c:tx>
            <c:strRef>
              <c:f>Sheet1!$C$1</c:f>
              <c:strCache>
                <c:ptCount val="1"/>
                <c:pt idx="0">
                  <c:v>2009</c:v>
                </c:pt>
              </c:strCache>
            </c:strRef>
          </c:tx>
          <c:invertIfNegative val="0"/>
          <c:cat>
            <c:strRef>
              <c:f>Sheet1!$A$2:$A$5</c:f>
              <c:strCache>
                <c:ptCount val="4"/>
                <c:pt idx="0">
                  <c:v>Supp1</c:v>
                </c:pt>
                <c:pt idx="1">
                  <c:v>Supp2</c:v>
                </c:pt>
                <c:pt idx="2">
                  <c:v>Supp3</c:v>
                </c:pt>
                <c:pt idx="3">
                  <c:v>Supp4</c:v>
                </c:pt>
              </c:strCache>
            </c:strRef>
          </c:cat>
          <c:val>
            <c:numRef>
              <c:f>Sheet1!$C$2:$C$5</c:f>
              <c:numCache>
                <c:formatCode>General</c:formatCode>
                <c:ptCount val="4"/>
                <c:pt idx="0">
                  <c:v>45.0</c:v>
                </c:pt>
                <c:pt idx="1">
                  <c:v>11.0</c:v>
                </c:pt>
                <c:pt idx="2">
                  <c:v>36.0</c:v>
                </c:pt>
                <c:pt idx="3">
                  <c:v>44.0</c:v>
                </c:pt>
              </c:numCache>
            </c:numRef>
          </c:val>
        </c:ser>
        <c:ser>
          <c:idx val="2"/>
          <c:order val="2"/>
          <c:tx>
            <c:strRef>
              <c:f>Sheet1!$D$1</c:f>
              <c:strCache>
                <c:ptCount val="1"/>
                <c:pt idx="0">
                  <c:v>2010</c:v>
                </c:pt>
              </c:strCache>
            </c:strRef>
          </c:tx>
          <c:invertIfNegative val="0"/>
          <c:cat>
            <c:strRef>
              <c:f>Sheet1!$A$2:$A$5</c:f>
              <c:strCache>
                <c:ptCount val="4"/>
                <c:pt idx="0">
                  <c:v>Supp1</c:v>
                </c:pt>
                <c:pt idx="1">
                  <c:v>Supp2</c:v>
                </c:pt>
                <c:pt idx="2">
                  <c:v>Supp3</c:v>
                </c:pt>
                <c:pt idx="3">
                  <c:v>Supp4</c:v>
                </c:pt>
              </c:strCache>
            </c:strRef>
          </c:cat>
          <c:val>
            <c:numRef>
              <c:f>Sheet1!$D$2:$D$5</c:f>
              <c:numCache>
                <c:formatCode>General</c:formatCode>
                <c:ptCount val="4"/>
                <c:pt idx="0">
                  <c:v>48.0</c:v>
                </c:pt>
                <c:pt idx="1">
                  <c:v>48.0</c:v>
                </c:pt>
                <c:pt idx="2">
                  <c:v>37.0</c:v>
                </c:pt>
                <c:pt idx="3">
                  <c:v>42.0</c:v>
                </c:pt>
              </c:numCache>
            </c:numRef>
          </c:val>
        </c:ser>
        <c:dLbls>
          <c:showLegendKey val="0"/>
          <c:showVal val="0"/>
          <c:showCatName val="0"/>
          <c:showSerName val="0"/>
          <c:showPercent val="0"/>
          <c:showBubbleSize val="0"/>
        </c:dLbls>
        <c:gapWidth val="150"/>
        <c:axId val="2060572488"/>
        <c:axId val="2060569496"/>
      </c:barChart>
      <c:catAx>
        <c:axId val="2060572488"/>
        <c:scaling>
          <c:orientation val="minMax"/>
        </c:scaling>
        <c:delete val="0"/>
        <c:axPos val="b"/>
        <c:majorTickMark val="out"/>
        <c:minorTickMark val="none"/>
        <c:tickLblPos val="nextTo"/>
        <c:crossAx val="2060569496"/>
        <c:crosses val="autoZero"/>
        <c:auto val="1"/>
        <c:lblAlgn val="ctr"/>
        <c:lblOffset val="100"/>
        <c:noMultiLvlLbl val="0"/>
      </c:catAx>
      <c:valAx>
        <c:axId val="2060569496"/>
        <c:scaling>
          <c:orientation val="minMax"/>
        </c:scaling>
        <c:delete val="0"/>
        <c:axPos val="l"/>
        <c:majorGridlines/>
        <c:numFmt formatCode="General" sourceLinked="1"/>
        <c:majorTickMark val="out"/>
        <c:minorTickMark val="none"/>
        <c:tickLblPos val="nextTo"/>
        <c:crossAx val="20605724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1F07E3-A939-D542-ADA5-0FD0EAC7085F}" type="datetimeFigureOut">
              <a:rPr lang="en-US" smtClean="0"/>
              <a:t>10/13/13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3B3D15-66F0-7F49-81F5-46BB9F8C68CE}" type="slidenum">
              <a:rPr lang="en-US" smtClean="0"/>
              <a:t>‹#›</a:t>
            </a:fld>
            <a:endParaRPr lang="en-US"/>
          </a:p>
        </p:txBody>
      </p:sp>
    </p:spTree>
    <p:extLst>
      <p:ext uri="{BB962C8B-B14F-4D97-AF65-F5344CB8AC3E}">
        <p14:creationId xmlns:p14="http://schemas.microsoft.com/office/powerpoint/2010/main" val="7076762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Law</a:t>
            </a:r>
            <a:r>
              <a:rPr lang="en-US" baseline="0" dirty="0" smtClean="0"/>
              <a:t> of Motion tells us how Force, Acceleration, and Mass are related.  It DOES NOT tell us which causes what.  Now, of course, we know that the force causes the acceleration and not vice versa, and none causes the mass.</a:t>
            </a:r>
          </a:p>
          <a:p>
            <a:endParaRPr lang="en-US" baseline="0" dirty="0" smtClean="0"/>
          </a:p>
          <a:p>
            <a:r>
              <a:rPr lang="en-US" baseline="0" dirty="0" smtClean="0"/>
              <a:t>Take a database.  A constraint is like a Law.  Every order reference to exactly one part, and that part must exists.  We know that it must hold.  But can we turn this into some form of reasoning about causality?  We look at a graph showing the total number of orders per supplier, per year, and we see an outlier.  We don’t know how to use the constraint to EXPLAIN the dip.  Maybe Supp2 produced too few parts in 2009, which we can figure out by examining a different table, about total production.  Maybe there is missing data from Q2-Q4, which explains why the total is so low.  Maybe there is a statistical correlation with bad reviews on Yelp, which requires some sentiment analysis and record linkage. </a:t>
            </a:r>
            <a:endParaRPr lang="en-US" dirty="0"/>
          </a:p>
        </p:txBody>
      </p:sp>
      <p:sp>
        <p:nvSpPr>
          <p:cNvPr id="4" name="Slide Number Placeholder 3"/>
          <p:cNvSpPr>
            <a:spLocks noGrp="1"/>
          </p:cNvSpPr>
          <p:nvPr>
            <p:ph type="sldNum" sz="quarter" idx="10"/>
          </p:nvPr>
        </p:nvSpPr>
        <p:spPr/>
        <p:txBody>
          <a:bodyPr/>
          <a:lstStyle/>
          <a:p>
            <a:fld id="{4C3B3D15-66F0-7F49-81F5-46BB9F8C68CE}" type="slidenum">
              <a:rPr lang="en-US" smtClean="0"/>
              <a:t>3</a:t>
            </a:fld>
            <a:endParaRPr lang="en-US"/>
          </a:p>
        </p:txBody>
      </p:sp>
    </p:spTree>
    <p:extLst>
      <p:ext uri="{BB962C8B-B14F-4D97-AF65-F5344CB8AC3E}">
        <p14:creationId xmlns:p14="http://schemas.microsoft.com/office/powerpoint/2010/main" val="3828661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Algorithmic</a:t>
            </a:r>
            <a:r>
              <a:rPr lang="en-US" baseline="0" dirty="0" smtClean="0"/>
              <a:t> and computational aspects of causality have been investigated only recently, by Pearl and his collaborators.  Causality has a very high bar, because the only way to establish causality is through a controlled experiment: you repeat the same experiment twice, changing only one variable, and if the output changes, then you have causality.  We can’t do this by analyzing data only.  Pearl circumvents that by assuming that causal paths exists, allowing for an algorithmic definition of causality.   For example, in databases causal paths for query answers can be derived from query provenance.   Explanation lowers the bar and attempts to prove only that, as far as the system can infer from the data, if you change this input then it will affect the output in the direction you expect.  Some attempts exists in the database literature to develop systems that “explain”, but there is no universally </a:t>
            </a:r>
            <a:r>
              <a:rPr lang="en-US" baseline="0" dirty="0" err="1" smtClean="0"/>
              <a:t>aggreed</a:t>
            </a:r>
            <a:r>
              <a:rPr lang="en-US" baseline="0" dirty="0" smtClean="0"/>
              <a:t> definition of what an “explanation” means.</a:t>
            </a:r>
            <a:endParaRPr lang="en-US" dirty="0"/>
          </a:p>
        </p:txBody>
      </p:sp>
      <p:sp>
        <p:nvSpPr>
          <p:cNvPr id="4" name="Slide Number Placeholder 3"/>
          <p:cNvSpPr>
            <a:spLocks noGrp="1"/>
          </p:cNvSpPr>
          <p:nvPr>
            <p:ph type="sldNum" sz="quarter" idx="10"/>
          </p:nvPr>
        </p:nvSpPr>
        <p:spPr/>
        <p:txBody>
          <a:bodyPr/>
          <a:lstStyle/>
          <a:p>
            <a:fld id="{4C3B3D15-66F0-7F49-81F5-46BB9F8C68CE}" type="slidenum">
              <a:rPr lang="en-US" smtClean="0"/>
              <a:t>4</a:t>
            </a:fld>
            <a:endParaRPr lang="en-US"/>
          </a:p>
        </p:txBody>
      </p:sp>
    </p:spTree>
    <p:extLst>
      <p:ext uri="{BB962C8B-B14F-4D97-AF65-F5344CB8AC3E}">
        <p14:creationId xmlns:p14="http://schemas.microsoft.com/office/powerpoint/2010/main" val="2520049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here are my 2 cents</a:t>
            </a:r>
            <a:r>
              <a:rPr lang="en-US" baseline="0" dirty="0" smtClean="0"/>
              <a:t> for a long term research agenda.  Study explanation in Big Data.  One challenge is to define explanation as interactive process.  The goal is not to return the ultimate cause (which is probably impossible), but to return some interesting facts that entice the user to ask more queries, eventually finding the explanation they seek.  The second task is to define and compute the causal paths.  Provenance, foreign keys, and associations discovered through data mining are candidates for causal paths, and there are likely more.  Computing these is challenging: if causal paths are edges in a graph, then we are talking a recursive query.  Actually, many recursive queries: one for each candidate explanation.  Finally, the last grant challenge is to visualize explanations.  The system should somehow determine automatically how to show the best graph that illustrates the explanation.</a:t>
            </a:r>
            <a:endParaRPr lang="en-US" dirty="0"/>
          </a:p>
        </p:txBody>
      </p:sp>
      <p:sp>
        <p:nvSpPr>
          <p:cNvPr id="4" name="Slide Number Placeholder 3"/>
          <p:cNvSpPr>
            <a:spLocks noGrp="1"/>
          </p:cNvSpPr>
          <p:nvPr>
            <p:ph type="sldNum" sz="quarter" idx="10"/>
          </p:nvPr>
        </p:nvSpPr>
        <p:spPr/>
        <p:txBody>
          <a:bodyPr/>
          <a:lstStyle/>
          <a:p>
            <a:fld id="{4C3B3D15-66F0-7F49-81F5-46BB9F8C68CE}" type="slidenum">
              <a:rPr lang="en-US" smtClean="0"/>
              <a:t>5</a:t>
            </a:fld>
            <a:endParaRPr lang="en-US"/>
          </a:p>
        </p:txBody>
      </p:sp>
    </p:spTree>
    <p:extLst>
      <p:ext uri="{BB962C8B-B14F-4D97-AF65-F5344CB8AC3E}">
        <p14:creationId xmlns:p14="http://schemas.microsoft.com/office/powerpoint/2010/main" val="814978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D1318-37E4-0C4E-AED9-C2B7218449A9}" type="datetimeFigureOut">
              <a:rPr lang="en-US" smtClean="0"/>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168455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D1318-37E4-0C4E-AED9-C2B7218449A9}" type="datetimeFigureOut">
              <a:rPr lang="en-US" smtClean="0"/>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101298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D1318-37E4-0C4E-AED9-C2B7218449A9}" type="datetimeFigureOut">
              <a:rPr lang="en-US" smtClean="0"/>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212467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D1318-37E4-0C4E-AED9-C2B7218449A9}" type="datetimeFigureOut">
              <a:rPr lang="en-US" smtClean="0"/>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4287924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D1318-37E4-0C4E-AED9-C2B7218449A9}" type="datetimeFigureOut">
              <a:rPr lang="en-US" smtClean="0"/>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643815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4D1318-37E4-0C4E-AED9-C2B7218449A9}" type="datetimeFigureOut">
              <a:rPr lang="en-US" smtClean="0"/>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1501777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4D1318-37E4-0C4E-AED9-C2B7218449A9}" type="datetimeFigureOut">
              <a:rPr lang="en-US" smtClean="0"/>
              <a:t>10/13/13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280444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4D1318-37E4-0C4E-AED9-C2B7218449A9}" type="datetimeFigureOut">
              <a:rPr lang="en-US" smtClean="0"/>
              <a:t>10/13/13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341346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D1318-37E4-0C4E-AED9-C2B7218449A9}" type="datetimeFigureOut">
              <a:rPr lang="en-US" smtClean="0"/>
              <a:t>10/13/13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273942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D1318-37E4-0C4E-AED9-C2B7218449A9}" type="datetimeFigureOut">
              <a:rPr lang="en-US" smtClean="0"/>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894675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D1318-37E4-0C4E-AED9-C2B7218449A9}" type="datetimeFigureOut">
              <a:rPr lang="en-US" smtClean="0"/>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767A6-8711-084D-8746-7F829C1352A8}" type="slidenum">
              <a:rPr lang="en-US" smtClean="0"/>
              <a:t>‹#›</a:t>
            </a:fld>
            <a:endParaRPr lang="en-US"/>
          </a:p>
        </p:txBody>
      </p:sp>
    </p:spTree>
    <p:extLst>
      <p:ext uri="{BB962C8B-B14F-4D97-AF65-F5344CB8AC3E}">
        <p14:creationId xmlns:p14="http://schemas.microsoft.com/office/powerpoint/2010/main" val="5575738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D1318-37E4-0C4E-AED9-C2B7218449A9}" type="datetimeFigureOut">
              <a:rPr lang="en-US" smtClean="0"/>
              <a:t>10/13/13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767A6-8711-084D-8746-7F829C1352A8}" type="slidenum">
              <a:rPr lang="en-US" smtClean="0"/>
              <a:t>‹#›</a:t>
            </a:fld>
            <a:endParaRPr lang="en-US"/>
          </a:p>
        </p:txBody>
      </p:sp>
    </p:spTree>
    <p:extLst>
      <p:ext uri="{BB962C8B-B14F-4D97-AF65-F5344CB8AC3E}">
        <p14:creationId xmlns:p14="http://schemas.microsoft.com/office/powerpoint/2010/main" val="2017903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chart" Target="../charts/chart1.xml"/><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Explaining The </a:t>
            </a:r>
            <a:r>
              <a:rPr lang="en-US" dirty="0" smtClean="0"/>
              <a:t>Data</a:t>
            </a:r>
            <a:br>
              <a:rPr lang="en-US" dirty="0" smtClean="0"/>
            </a:br>
            <a:r>
              <a:rPr lang="en-US" dirty="0" smtClean="0"/>
              <a:t/>
            </a:r>
            <a:br>
              <a:rPr lang="en-US" dirty="0" smtClean="0"/>
            </a:br>
            <a:r>
              <a:rPr lang="en-US" dirty="0" smtClean="0"/>
              <a:t>Dan Suciu</a:t>
            </a:r>
            <a:endParaRPr lang="en-US" dirty="0"/>
          </a:p>
        </p:txBody>
      </p:sp>
      <p:sp>
        <p:nvSpPr>
          <p:cNvPr id="3" name="Subtitle 2"/>
          <p:cNvSpPr>
            <a:spLocks noGrp="1"/>
          </p:cNvSpPr>
          <p:nvPr>
            <p:ph type="subTitle" idx="1"/>
          </p:nvPr>
        </p:nvSpPr>
        <p:spPr>
          <a:xfrm>
            <a:off x="942506" y="4641288"/>
            <a:ext cx="6918502" cy="1752600"/>
          </a:xfrm>
        </p:spPr>
        <p:txBody>
          <a:bodyPr>
            <a:normAutofit fontScale="92500"/>
          </a:bodyPr>
          <a:lstStyle/>
          <a:p>
            <a:r>
              <a:rPr lang="en-US" dirty="0"/>
              <a:t>Or: is there anything left </a:t>
            </a:r>
            <a:r>
              <a:rPr lang="en-US" dirty="0" smtClean="0"/>
              <a:t>to do except helping out the </a:t>
            </a:r>
            <a:r>
              <a:rPr lang="en-US" dirty="0"/>
              <a:t>3 big </a:t>
            </a:r>
            <a:r>
              <a:rPr lang="en-US" dirty="0" smtClean="0"/>
              <a:t>DB vendors,</a:t>
            </a:r>
            <a:br>
              <a:rPr lang="en-US" dirty="0" smtClean="0"/>
            </a:br>
            <a:r>
              <a:rPr lang="en-US" dirty="0" smtClean="0"/>
              <a:t>or </a:t>
            </a:r>
            <a:r>
              <a:rPr lang="en-US" dirty="0"/>
              <a:t>improving </a:t>
            </a:r>
            <a:r>
              <a:rPr lang="en-US" dirty="0" err="1"/>
              <a:t>google’s</a:t>
            </a:r>
            <a:r>
              <a:rPr lang="en-US" dirty="0"/>
              <a:t> click-</a:t>
            </a:r>
            <a:r>
              <a:rPr lang="en-US" dirty="0" smtClean="0"/>
              <a:t>through rate?</a:t>
            </a:r>
            <a:endParaRPr lang="en-US" dirty="0"/>
          </a:p>
        </p:txBody>
      </p:sp>
    </p:spTree>
    <p:extLst>
      <p:ext uri="{BB962C8B-B14F-4D97-AF65-F5344CB8AC3E}">
        <p14:creationId xmlns:p14="http://schemas.microsoft.com/office/powerpoint/2010/main" val="36654647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a:t>
            </a:r>
            <a:r>
              <a:rPr lang="en-US" dirty="0" smtClean="0"/>
              <a:t>The Data </a:t>
            </a:r>
            <a:r>
              <a:rPr lang="en-US" dirty="0" smtClean="0"/>
              <a:t>Analysts</a:t>
            </a:r>
            <a:r>
              <a:rPr lang="en-US" dirty="0" smtClean="0"/>
              <a:t/>
            </a:r>
            <a:br>
              <a:rPr lang="en-US" dirty="0" smtClean="0"/>
            </a:br>
            <a:r>
              <a:rPr lang="en-US" dirty="0" smtClean="0"/>
              <a:t>Spend Most </a:t>
            </a:r>
            <a:r>
              <a:rPr lang="en-US" dirty="0" smtClean="0"/>
              <a:t>of Her Time</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 query processing?</a:t>
            </a:r>
          </a:p>
          <a:p>
            <a:r>
              <a:rPr lang="en-US" dirty="0" smtClean="0"/>
              <a:t>Query optimization?</a:t>
            </a:r>
          </a:p>
          <a:p>
            <a:r>
              <a:rPr lang="en-US" dirty="0" smtClean="0"/>
              <a:t>Waiting for the L2 cache misses?</a:t>
            </a:r>
          </a:p>
          <a:p>
            <a:r>
              <a:rPr lang="en-US" dirty="0" smtClean="0"/>
              <a:t>Cleaning and uploading the data?</a:t>
            </a:r>
          </a:p>
          <a:p>
            <a:r>
              <a:rPr lang="en-US" dirty="0" smtClean="0"/>
              <a:t>In line at Starbucks</a:t>
            </a:r>
            <a:r>
              <a:rPr lang="en-US" dirty="0" smtClean="0"/>
              <a:t>?</a:t>
            </a:r>
            <a:endParaRPr lang="en-US" dirty="0" smtClean="0"/>
          </a:p>
        </p:txBody>
      </p:sp>
      <p:sp>
        <p:nvSpPr>
          <p:cNvPr id="4" name="TextBox 3"/>
          <p:cNvSpPr txBox="1"/>
          <p:nvPr/>
        </p:nvSpPr>
        <p:spPr>
          <a:xfrm>
            <a:off x="1006441" y="4974847"/>
            <a:ext cx="6715125" cy="138499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800" dirty="0"/>
              <a:t>Answer: none of the above. </a:t>
            </a:r>
            <a:r>
              <a:rPr lang="en-US" sz="2800" dirty="0" smtClean="0"/>
              <a:t/>
            </a:r>
            <a:br>
              <a:rPr lang="en-US" sz="2800" dirty="0" smtClean="0"/>
            </a:br>
            <a:r>
              <a:rPr lang="en-US" sz="2800" dirty="0" smtClean="0"/>
              <a:t>She spend her time </a:t>
            </a:r>
            <a:r>
              <a:rPr lang="en-US" sz="2800" dirty="0"/>
              <a:t>trying to understand and </a:t>
            </a:r>
            <a:r>
              <a:rPr lang="en-US" sz="2800" dirty="0" smtClean="0"/>
              <a:t/>
            </a:r>
            <a:br>
              <a:rPr lang="en-US" sz="2800" dirty="0" smtClean="0"/>
            </a:br>
            <a:r>
              <a:rPr lang="en-US" sz="2800" dirty="0" smtClean="0"/>
              <a:t>explain </a:t>
            </a:r>
            <a:r>
              <a:rPr lang="en-US" sz="2800" dirty="0"/>
              <a:t>the results of </a:t>
            </a:r>
            <a:r>
              <a:rPr lang="en-US" sz="2800" dirty="0" smtClean="0"/>
              <a:t>her data analysis</a:t>
            </a:r>
            <a:endParaRPr lang="en-US" sz="2800" dirty="0"/>
          </a:p>
        </p:txBody>
      </p:sp>
    </p:spTree>
    <p:extLst>
      <p:ext uri="{BB962C8B-B14F-4D97-AF65-F5344CB8AC3E}">
        <p14:creationId xmlns:p14="http://schemas.microsoft.com/office/powerpoint/2010/main" val="2859323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Explaining is Hard</a:t>
            </a:r>
            <a:endParaRPr lang="en-US" dirty="0"/>
          </a:p>
        </p:txBody>
      </p:sp>
      <p:sp>
        <p:nvSpPr>
          <p:cNvPr id="4" name="TextBox 3"/>
          <p:cNvSpPr txBox="1"/>
          <p:nvPr/>
        </p:nvSpPr>
        <p:spPr>
          <a:xfrm>
            <a:off x="5532328" y="1409139"/>
            <a:ext cx="931941"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t>F = m a</a:t>
            </a:r>
            <a:endParaRPr lang="en-US" sz="2000" dirty="0"/>
          </a:p>
        </p:txBody>
      </p:sp>
      <p:pic>
        <p:nvPicPr>
          <p:cNvPr id="5" name="Picture 4" descr="isaac_newton-282x300.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0029" y="994606"/>
            <a:ext cx="1142562" cy="1215491"/>
          </a:xfrm>
          <a:prstGeom prst="rect">
            <a:avLst/>
          </a:prstGeom>
        </p:spPr>
      </p:pic>
      <p:pic>
        <p:nvPicPr>
          <p:cNvPr id="6" name="Picture 5"/>
          <p:cNvPicPr>
            <a:picLocks noChangeAspect="1"/>
          </p:cNvPicPr>
          <p:nvPr/>
        </p:nvPicPr>
        <p:blipFill>
          <a:blip r:embed="rId4"/>
          <a:stretch>
            <a:fillRect/>
          </a:stretch>
        </p:blipFill>
        <p:spPr>
          <a:xfrm>
            <a:off x="6832618" y="972415"/>
            <a:ext cx="974552" cy="1237682"/>
          </a:xfrm>
          <a:prstGeom prst="rect">
            <a:avLst/>
          </a:prstGeom>
        </p:spPr>
      </p:pic>
      <p:sp>
        <p:nvSpPr>
          <p:cNvPr id="7" name="TextBox 6"/>
          <p:cNvSpPr txBox="1"/>
          <p:nvPr/>
        </p:nvSpPr>
        <p:spPr>
          <a:xfrm>
            <a:off x="175470" y="1412159"/>
            <a:ext cx="2862182" cy="1015663"/>
          </a:xfrm>
          <a:prstGeom prst="rect">
            <a:avLst/>
          </a:prstGeom>
          <a:noFill/>
        </p:spPr>
        <p:txBody>
          <a:bodyPr wrap="none" rtlCol="0">
            <a:spAutoFit/>
          </a:bodyPr>
          <a:lstStyle/>
          <a:p>
            <a:r>
              <a:rPr lang="en-US" sz="2000" dirty="0" smtClean="0"/>
              <a:t>Science does </a:t>
            </a:r>
            <a:r>
              <a:rPr lang="en-US" sz="2000" i="1" u="sng" dirty="0" smtClean="0"/>
              <a:t>not</a:t>
            </a:r>
            <a:r>
              <a:rPr lang="en-US" sz="2000" dirty="0" smtClean="0"/>
              <a:t> teach </a:t>
            </a:r>
            <a:r>
              <a:rPr lang="en-US" sz="2000" dirty="0" smtClean="0"/>
              <a:t>us</a:t>
            </a:r>
            <a:br>
              <a:rPr lang="en-US" sz="2000" dirty="0" smtClean="0"/>
            </a:br>
            <a:r>
              <a:rPr lang="en-US" sz="2000" dirty="0" smtClean="0"/>
              <a:t>how </a:t>
            </a:r>
            <a:r>
              <a:rPr lang="en-US" sz="2000" dirty="0" smtClean="0"/>
              <a:t>to find causes.</a:t>
            </a:r>
            <a:br>
              <a:rPr lang="en-US" sz="2000" dirty="0" smtClean="0"/>
            </a:br>
            <a:r>
              <a:rPr lang="en-US" sz="2000" dirty="0" smtClean="0"/>
              <a:t>We learned it anyway</a:t>
            </a:r>
          </a:p>
        </p:txBody>
      </p:sp>
      <p:sp>
        <p:nvSpPr>
          <p:cNvPr id="8" name="TextBox 7"/>
          <p:cNvSpPr txBox="1"/>
          <p:nvPr/>
        </p:nvSpPr>
        <p:spPr>
          <a:xfrm>
            <a:off x="4736650" y="1928455"/>
            <a:ext cx="4108817" cy="1200329"/>
          </a:xfrm>
          <a:prstGeom prst="rect">
            <a:avLst/>
          </a:prstGeom>
          <a:noFill/>
        </p:spPr>
        <p:txBody>
          <a:bodyPr wrap="none" rtlCol="0">
            <a:spAutoFit/>
          </a:bodyPr>
          <a:lstStyle/>
          <a:p>
            <a:r>
              <a:rPr lang="en-US" dirty="0" smtClean="0"/>
              <a:t>Check one:</a:t>
            </a:r>
          </a:p>
          <a:p>
            <a:pPr marL="285750" indent="-285750">
              <a:buFont typeface="Arial"/>
              <a:buChar char="•"/>
            </a:pPr>
            <a:r>
              <a:rPr lang="en-US" dirty="0" smtClean="0"/>
              <a:t>Does acceleration cause the force?</a:t>
            </a:r>
          </a:p>
          <a:p>
            <a:pPr marL="285750" indent="-285750">
              <a:buFont typeface="Arial"/>
              <a:buChar char="•"/>
            </a:pPr>
            <a:r>
              <a:rPr lang="en-US" dirty="0" smtClean="0"/>
              <a:t>Does the force cause the acceleration?</a:t>
            </a:r>
          </a:p>
          <a:p>
            <a:pPr marL="285750" indent="-285750">
              <a:buFont typeface="Arial"/>
              <a:buChar char="•"/>
            </a:pPr>
            <a:r>
              <a:rPr lang="en-US" dirty="0" smtClean="0"/>
              <a:t>Does the force cause the mass?</a:t>
            </a:r>
          </a:p>
        </p:txBody>
      </p:sp>
      <p:grpSp>
        <p:nvGrpSpPr>
          <p:cNvPr id="3" name="Group 2"/>
          <p:cNvGrpSpPr/>
          <p:nvPr/>
        </p:nvGrpSpPr>
        <p:grpSpPr>
          <a:xfrm>
            <a:off x="68752" y="3316884"/>
            <a:ext cx="8938757" cy="3447643"/>
            <a:chOff x="68752" y="3316884"/>
            <a:chExt cx="8938757" cy="3447643"/>
          </a:xfrm>
        </p:grpSpPr>
        <p:pic>
          <p:nvPicPr>
            <p:cNvPr id="13" name="Picture 12"/>
            <p:cNvPicPr>
              <a:picLocks noChangeAspect="1"/>
            </p:cNvPicPr>
            <p:nvPr/>
          </p:nvPicPr>
          <p:blipFill>
            <a:blip r:embed="rId5"/>
            <a:stretch>
              <a:fillRect/>
            </a:stretch>
          </p:blipFill>
          <p:spPr>
            <a:xfrm>
              <a:off x="8119368" y="3316884"/>
              <a:ext cx="888141" cy="1262761"/>
            </a:xfrm>
            <a:prstGeom prst="rect">
              <a:avLst/>
            </a:prstGeom>
          </p:spPr>
        </p:pic>
        <p:sp>
          <p:nvSpPr>
            <p:cNvPr id="9" name="TextBox 8"/>
            <p:cNvSpPr txBox="1"/>
            <p:nvPr/>
          </p:nvSpPr>
          <p:spPr>
            <a:xfrm>
              <a:off x="208411" y="3334045"/>
              <a:ext cx="2890535" cy="1015663"/>
            </a:xfrm>
            <a:prstGeom prst="rect">
              <a:avLst/>
            </a:prstGeom>
            <a:noFill/>
          </p:spPr>
          <p:txBody>
            <a:bodyPr wrap="none" rtlCol="0">
              <a:spAutoFit/>
            </a:bodyPr>
            <a:lstStyle/>
            <a:p>
              <a:r>
                <a:rPr lang="en-US" sz="2000" dirty="0" smtClean="0"/>
                <a:t>Databases do </a:t>
              </a:r>
              <a:r>
                <a:rPr lang="en-US" sz="2000" i="1" u="sng" dirty="0" smtClean="0"/>
                <a:t>not</a:t>
              </a:r>
              <a:r>
                <a:rPr lang="en-US" sz="2000" dirty="0" smtClean="0"/>
                <a:t> help </a:t>
              </a:r>
              <a:r>
                <a:rPr lang="en-US" sz="2000" dirty="0" smtClean="0"/>
                <a:t>us</a:t>
              </a:r>
              <a:br>
                <a:rPr lang="en-US" sz="2000" dirty="0" smtClean="0"/>
              </a:br>
              <a:r>
                <a:rPr lang="en-US" sz="2000" dirty="0" smtClean="0"/>
                <a:t>find </a:t>
              </a:r>
              <a:r>
                <a:rPr lang="en-US" sz="2000" dirty="0" smtClean="0"/>
                <a:t>explanations</a:t>
              </a:r>
              <a:br>
                <a:rPr lang="en-US" sz="2000" dirty="0" smtClean="0"/>
              </a:br>
              <a:r>
                <a:rPr lang="en-US" sz="2000" dirty="0" smtClean="0"/>
                <a:t>And we</a:t>
              </a:r>
              <a:r>
                <a:rPr lang="en-US" sz="2000" dirty="0" smtClean="0"/>
                <a:t> are clueless</a:t>
              </a:r>
              <a:endParaRPr lang="en-US" sz="2000" dirty="0"/>
            </a:p>
          </p:txBody>
        </p:sp>
        <p:sp>
          <p:nvSpPr>
            <p:cNvPr id="10" name="TextBox 9"/>
            <p:cNvSpPr txBox="1"/>
            <p:nvPr/>
          </p:nvSpPr>
          <p:spPr>
            <a:xfrm>
              <a:off x="4759595" y="3338346"/>
              <a:ext cx="3294492" cy="707886"/>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t>create table </a:t>
              </a:r>
              <a:r>
                <a:rPr lang="en-US" sz="2000" b="1" dirty="0" smtClean="0"/>
                <a:t>Orders</a:t>
              </a:r>
              <a:r>
                <a:rPr lang="en-US" sz="2000" dirty="0" smtClean="0"/>
                <a:t> (</a:t>
              </a:r>
            </a:p>
            <a:p>
              <a:r>
                <a:rPr lang="en-US" sz="2000" dirty="0" smtClean="0"/>
                <a:t>… </a:t>
              </a:r>
              <a:r>
                <a:rPr lang="en-US" sz="2000" dirty="0" err="1" smtClean="0"/>
                <a:t>partid</a:t>
              </a:r>
              <a:r>
                <a:rPr lang="en-US" sz="2000" dirty="0" smtClean="0"/>
                <a:t> </a:t>
              </a:r>
              <a:r>
                <a:rPr lang="en-US" sz="2000" dirty="0" err="1" smtClean="0"/>
                <a:t>int</a:t>
              </a:r>
              <a:r>
                <a:rPr lang="en-US" sz="2000" dirty="0" smtClean="0"/>
                <a:t> references </a:t>
              </a:r>
              <a:r>
                <a:rPr lang="en-US" sz="2000" b="1" dirty="0" smtClean="0"/>
                <a:t>Part</a:t>
              </a:r>
              <a:r>
                <a:rPr lang="en-US" sz="2000" dirty="0" smtClean="0"/>
                <a:t>…)</a:t>
              </a:r>
              <a:endParaRPr lang="en-US" sz="2000" dirty="0"/>
            </a:p>
          </p:txBody>
        </p:sp>
        <p:graphicFrame>
          <p:nvGraphicFramePr>
            <p:cNvPr id="11" name="Chart 10"/>
            <p:cNvGraphicFramePr/>
            <p:nvPr>
              <p:extLst>
                <p:ext uri="{D42A27DB-BD31-4B8C-83A1-F6EECF244321}">
                  <p14:modId xmlns:p14="http://schemas.microsoft.com/office/powerpoint/2010/main" val="3252064956"/>
                </p:ext>
              </p:extLst>
            </p:nvPr>
          </p:nvGraphicFramePr>
          <p:xfrm>
            <a:off x="4266187" y="4252871"/>
            <a:ext cx="4506873" cy="2511656"/>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p:cNvSpPr txBox="1"/>
            <p:nvPr/>
          </p:nvSpPr>
          <p:spPr>
            <a:xfrm>
              <a:off x="68752" y="5010200"/>
              <a:ext cx="4224233" cy="1477328"/>
            </a:xfrm>
            <a:prstGeom prst="rect">
              <a:avLst/>
            </a:prstGeom>
            <a:noFill/>
          </p:spPr>
          <p:txBody>
            <a:bodyPr wrap="none" rtlCol="0">
              <a:spAutoFit/>
            </a:bodyPr>
            <a:lstStyle/>
            <a:p>
              <a:r>
                <a:rPr lang="en-US" dirty="0" smtClean="0"/>
                <a:t>Check one to explain:</a:t>
              </a:r>
            </a:p>
            <a:p>
              <a:pPr marL="285750" indent="-285750">
                <a:buFont typeface="Arial"/>
                <a:buChar char="•"/>
              </a:pPr>
              <a:r>
                <a:rPr lang="en-US" dirty="0" smtClean="0"/>
                <a:t>Supp2 </a:t>
              </a:r>
              <a:r>
                <a:rPr lang="en-US" dirty="0" smtClean="0"/>
                <a:t>produced too few parts in 2009</a:t>
              </a:r>
            </a:p>
            <a:p>
              <a:pPr marL="285750" indent="-285750">
                <a:buFont typeface="Arial"/>
                <a:buChar char="•"/>
              </a:pPr>
              <a:r>
                <a:rPr lang="en-US" dirty="0" smtClean="0"/>
                <a:t>Database is missing Q2, Q3, Q4 for 2009</a:t>
              </a:r>
              <a:endParaRPr lang="en-US" dirty="0" smtClean="0"/>
            </a:p>
            <a:p>
              <a:pPr marL="285750" indent="-285750">
                <a:buFont typeface="Arial"/>
                <a:buChar char="•"/>
              </a:pPr>
              <a:r>
                <a:rPr lang="en-US" dirty="0" smtClean="0"/>
                <a:t>Supp2 had bad reviews on Yelp</a:t>
              </a:r>
            </a:p>
            <a:p>
              <a:pPr marL="285750" indent="-285750">
                <a:buFont typeface="Arial"/>
                <a:buChar char="•"/>
              </a:pPr>
              <a:r>
                <a:rPr lang="en-US" dirty="0" smtClean="0"/>
                <a:t>Elvis Presley is alive</a:t>
              </a:r>
            </a:p>
          </p:txBody>
        </p:sp>
        <p:sp>
          <p:nvSpPr>
            <p:cNvPr id="15" name="Oval 14"/>
            <p:cNvSpPr/>
            <p:nvPr/>
          </p:nvSpPr>
          <p:spPr>
            <a:xfrm>
              <a:off x="5532328" y="5776871"/>
              <a:ext cx="608298" cy="638257"/>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7" name="Curved Connector 16"/>
            <p:cNvCxnSpPr>
              <a:stCxn id="14" idx="0"/>
              <a:endCxn id="15" idx="0"/>
            </p:cNvCxnSpPr>
            <p:nvPr/>
          </p:nvCxnSpPr>
          <p:spPr>
            <a:xfrm rot="16200000" flipH="1">
              <a:off x="3625337" y="3565731"/>
              <a:ext cx="766671" cy="3655608"/>
            </a:xfrm>
            <a:prstGeom prst="curvedConnector3">
              <a:avLst>
                <a:gd name="adj1" fmla="val -29817"/>
              </a:avLst>
            </a:prstGeom>
            <a:noFill/>
            <a:ln>
              <a:headEnd type="none"/>
              <a:tailEnd type="triangle"/>
            </a:ln>
          </p:spPr>
          <p:style>
            <a:lnRef idx="2">
              <a:schemeClr val="dk1"/>
            </a:lnRef>
            <a:fillRef idx="1">
              <a:schemeClr val="lt1"/>
            </a:fillRef>
            <a:effectRef idx="0">
              <a:schemeClr val="dk1"/>
            </a:effectRef>
            <a:fontRef idx="minor">
              <a:schemeClr val="dk1"/>
            </a:fontRef>
          </p:style>
        </p:cxnSp>
      </p:grpSp>
    </p:spTree>
    <p:extLst>
      <p:ext uri="{BB962C8B-B14F-4D97-AF65-F5344CB8AC3E}">
        <p14:creationId xmlns:p14="http://schemas.microsoft.com/office/powerpoint/2010/main" val="4375216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Emerging Science </a:t>
            </a:r>
            <a:br>
              <a:rPr lang="en-US" dirty="0" smtClean="0"/>
            </a:br>
            <a:r>
              <a:rPr lang="en-US" dirty="0" smtClean="0"/>
              <a:t>Of Causality and Explanation</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AI</a:t>
            </a:r>
          </a:p>
          <a:p>
            <a:r>
              <a:rPr lang="en-US" dirty="0" smtClean="0"/>
              <a:t>Judea Pearl’s influential work on causality</a:t>
            </a:r>
          </a:p>
          <a:p>
            <a:r>
              <a:rPr lang="en-US" dirty="0" smtClean="0"/>
              <a:t>Foundational work by Halpern, Pearl and others</a:t>
            </a:r>
          </a:p>
          <a:p>
            <a:r>
              <a:rPr lang="en-US" dirty="0" smtClean="0"/>
              <a:t>Work on </a:t>
            </a:r>
            <a:r>
              <a:rPr lang="en-US" dirty="0" smtClean="0"/>
              <a:t>explanation</a:t>
            </a:r>
            <a:endParaRPr lang="en-US" dirty="0" smtClean="0"/>
          </a:p>
        </p:txBody>
      </p:sp>
      <p:sp>
        <p:nvSpPr>
          <p:cNvPr id="5" name="Content Placeholder 4"/>
          <p:cNvSpPr>
            <a:spLocks noGrp="1"/>
          </p:cNvSpPr>
          <p:nvPr>
            <p:ph sz="half" idx="2"/>
          </p:nvPr>
        </p:nvSpPr>
        <p:spPr/>
        <p:txBody>
          <a:bodyPr>
            <a:normAutofit/>
          </a:bodyPr>
          <a:lstStyle/>
          <a:p>
            <a:pPr marL="0" indent="0">
              <a:buNone/>
            </a:pPr>
            <a:r>
              <a:rPr lang="en-US" dirty="0"/>
              <a:t>Databases</a:t>
            </a:r>
          </a:p>
          <a:p>
            <a:r>
              <a:rPr lang="en-US" dirty="0" smtClean="0"/>
              <a:t>Provenance</a:t>
            </a:r>
            <a:endParaRPr lang="en-US" dirty="0"/>
          </a:p>
          <a:p>
            <a:r>
              <a:rPr lang="en-US" dirty="0"/>
              <a:t>Causality of query answers</a:t>
            </a:r>
          </a:p>
          <a:p>
            <a:r>
              <a:rPr lang="en-US" dirty="0"/>
              <a:t>Automated data analysis in OLAP cubes</a:t>
            </a:r>
          </a:p>
          <a:p>
            <a:r>
              <a:rPr lang="en-US" dirty="0" smtClean="0"/>
              <a:t>Explanations: </a:t>
            </a:r>
            <a:r>
              <a:rPr lang="en-US" dirty="0" err="1" smtClean="0"/>
              <a:t>PerfXplain</a:t>
            </a:r>
            <a:r>
              <a:rPr lang="en-US" dirty="0"/>
              <a:t>, </a:t>
            </a:r>
            <a:r>
              <a:rPr lang="en-US" dirty="0" smtClean="0"/>
              <a:t>Scorpion</a:t>
            </a:r>
            <a:endParaRPr lang="en-US" dirty="0"/>
          </a:p>
          <a:p>
            <a:endParaRPr lang="en-US" dirty="0"/>
          </a:p>
        </p:txBody>
      </p:sp>
      <p:sp>
        <p:nvSpPr>
          <p:cNvPr id="4" name="TextBox 3"/>
          <p:cNvSpPr txBox="1"/>
          <p:nvPr/>
        </p:nvSpPr>
        <p:spPr>
          <a:xfrm>
            <a:off x="79592" y="5710664"/>
            <a:ext cx="8782121" cy="830997"/>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400" dirty="0" smtClean="0"/>
              <a:t>We </a:t>
            </a:r>
            <a:r>
              <a:rPr lang="en-US" sz="2400" dirty="0" smtClean="0"/>
              <a:t>all agree on </a:t>
            </a:r>
            <a:r>
              <a:rPr lang="en-US" sz="2400" dirty="0" smtClean="0"/>
              <a:t>what is </a:t>
            </a:r>
            <a:r>
              <a:rPr lang="en-US" sz="2400" u="sng" dirty="0" smtClean="0"/>
              <a:t>causality</a:t>
            </a:r>
            <a:r>
              <a:rPr lang="en-US" sz="2400" dirty="0" smtClean="0"/>
              <a:t> is, but it’s </a:t>
            </a:r>
            <a:r>
              <a:rPr lang="en-US" sz="2400" u="sng" dirty="0" smtClean="0"/>
              <a:t>not </a:t>
            </a:r>
            <a:r>
              <a:rPr lang="en-US" sz="2400" u="sng" dirty="0" smtClean="0"/>
              <a:t>derivable</a:t>
            </a:r>
            <a:r>
              <a:rPr lang="en-US" sz="2400" dirty="0" smtClean="0"/>
              <a:t> from </a:t>
            </a:r>
            <a:r>
              <a:rPr lang="en-US" sz="2400" dirty="0" smtClean="0"/>
              <a:t>data.</a:t>
            </a:r>
            <a:br>
              <a:rPr lang="en-US" sz="2400" dirty="0" smtClean="0"/>
            </a:br>
            <a:r>
              <a:rPr lang="en-US" sz="2400" dirty="0" smtClean="0"/>
              <a:t>We can find </a:t>
            </a:r>
            <a:r>
              <a:rPr lang="en-US" sz="2400" u="sng" dirty="0" smtClean="0"/>
              <a:t>explanation</a:t>
            </a:r>
            <a:r>
              <a:rPr lang="en-US" sz="2400" dirty="0" smtClean="0"/>
              <a:t> in data, but there’s </a:t>
            </a:r>
            <a:r>
              <a:rPr lang="en-US" sz="2400" dirty="0" smtClean="0"/>
              <a:t>no agreement </a:t>
            </a:r>
            <a:r>
              <a:rPr lang="en-US" sz="2400" u="sng" dirty="0" smtClean="0"/>
              <a:t>what </a:t>
            </a:r>
            <a:r>
              <a:rPr lang="en-US" sz="2400" u="sng" dirty="0" smtClean="0"/>
              <a:t>it is</a:t>
            </a:r>
            <a:r>
              <a:rPr lang="en-US" sz="2400" dirty="0" smtClean="0"/>
              <a:t>.</a:t>
            </a:r>
            <a:endParaRPr lang="en-US" sz="2400" dirty="0"/>
          </a:p>
        </p:txBody>
      </p:sp>
    </p:spTree>
    <p:extLst>
      <p:ext uri="{BB962C8B-B14F-4D97-AF65-F5344CB8AC3E}">
        <p14:creationId xmlns:p14="http://schemas.microsoft.com/office/powerpoint/2010/main" val="1742909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Ten Years Research Agenda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Challenge 1: explanation as an interactive process</a:t>
            </a:r>
          </a:p>
          <a:p>
            <a:pPr lvl="1"/>
            <a:r>
              <a:rPr lang="en-US" dirty="0" smtClean="0"/>
              <a:t>Help users sort out likely/plausible/unlikely explanations</a:t>
            </a:r>
          </a:p>
          <a:p>
            <a:pPr lvl="1"/>
            <a:r>
              <a:rPr lang="en-US" dirty="0" smtClean="0"/>
              <a:t>Help users ask the next query</a:t>
            </a:r>
          </a:p>
          <a:p>
            <a:pPr lvl="1"/>
            <a:r>
              <a:rPr lang="en-US" dirty="0" smtClean="0"/>
              <a:t>Think “Potter’s Wheel”, not “Watson”</a:t>
            </a:r>
          </a:p>
          <a:p>
            <a:r>
              <a:rPr lang="en-US" dirty="0" smtClean="0"/>
              <a:t>Challenge 2: </a:t>
            </a:r>
            <a:r>
              <a:rPr lang="en-US" dirty="0" smtClean="0"/>
              <a:t>understanding causal </a:t>
            </a:r>
            <a:r>
              <a:rPr lang="en-US" dirty="0" smtClean="0"/>
              <a:t>paths</a:t>
            </a:r>
          </a:p>
          <a:p>
            <a:pPr lvl="1"/>
            <a:r>
              <a:rPr lang="en-US" dirty="0" smtClean="0"/>
              <a:t>Provenance</a:t>
            </a:r>
          </a:p>
          <a:p>
            <a:pPr lvl="1"/>
            <a:r>
              <a:rPr lang="en-US" dirty="0" smtClean="0"/>
              <a:t>Constraints (foreign keys and much more)</a:t>
            </a:r>
          </a:p>
          <a:p>
            <a:pPr lvl="1"/>
            <a:r>
              <a:rPr lang="en-US" dirty="0" smtClean="0"/>
              <a:t>Data mining</a:t>
            </a:r>
          </a:p>
          <a:p>
            <a:r>
              <a:rPr lang="en-US" dirty="0" smtClean="0"/>
              <a:t>Challenge 3: visualizing explanations</a:t>
            </a:r>
            <a:endParaRPr lang="en-US" dirty="0"/>
          </a:p>
        </p:txBody>
      </p:sp>
    </p:spTree>
    <p:extLst>
      <p:ext uri="{BB962C8B-B14F-4D97-AF65-F5344CB8AC3E}">
        <p14:creationId xmlns:p14="http://schemas.microsoft.com/office/powerpoint/2010/main" val="26451222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430</TotalTime>
  <Words>795</Words>
  <Application>Microsoft Macintosh PowerPoint</Application>
  <PresentationFormat>On-screen Show (4:3)</PresentationFormat>
  <Paragraphs>54</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Explaining The Data  Dan Suciu</vt:lpstr>
      <vt:lpstr>Where Do The Data Analysts Spend Most of Her Time?</vt:lpstr>
      <vt:lpstr>Explaining is Hard</vt:lpstr>
      <vt:lpstr>The Emerging Science  Of Causality and Explanation</vt:lpstr>
      <vt:lpstr>A Ten Years Research Agenda</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Explaining The Data</dc:title>
  <dc:creator>Dan Suciu</dc:creator>
  <cp:lastModifiedBy>Dan Suciu</cp:lastModifiedBy>
  <cp:revision>111</cp:revision>
  <dcterms:created xsi:type="dcterms:W3CDTF">2013-10-10T04:24:17Z</dcterms:created>
  <dcterms:modified xsi:type="dcterms:W3CDTF">2013-10-14T04:56:43Z</dcterms:modified>
</cp:coreProperties>
</file>